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32" r:id="rId3"/>
    <p:sldMasterId id="2147483750" r:id="rId4"/>
    <p:sldMasterId id="2147483768" r:id="rId5"/>
    <p:sldMasterId id="2147483786" r:id="rId6"/>
    <p:sldMasterId id="2147483822" r:id="rId7"/>
    <p:sldMasterId id="2147483840" r:id="rId8"/>
  </p:sldMasterIdLst>
  <p:notesMasterIdLst>
    <p:notesMasterId r:id="rId48"/>
  </p:notesMasterIdLst>
  <p:sldIdLst>
    <p:sldId id="256" r:id="rId9"/>
    <p:sldId id="257" r:id="rId10"/>
    <p:sldId id="258" r:id="rId11"/>
    <p:sldId id="259" r:id="rId12"/>
    <p:sldId id="260" r:id="rId13"/>
    <p:sldId id="262" r:id="rId14"/>
    <p:sldId id="261" r:id="rId15"/>
    <p:sldId id="263" r:id="rId16"/>
    <p:sldId id="264" r:id="rId17"/>
    <p:sldId id="265" r:id="rId18"/>
    <p:sldId id="266" r:id="rId19"/>
    <p:sldId id="268" r:id="rId20"/>
    <p:sldId id="267" r:id="rId21"/>
    <p:sldId id="269" r:id="rId22"/>
    <p:sldId id="270" r:id="rId23"/>
    <p:sldId id="272" r:id="rId24"/>
    <p:sldId id="273" r:id="rId25"/>
    <p:sldId id="274" r:id="rId26"/>
    <p:sldId id="271"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51F1-0DDE-43F1-A300-F32EF91F2895}" type="datetimeFigureOut">
              <a:rPr lang="en-IN" smtClean="0"/>
              <a:t>27-06-2022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F302-66CB-47F0-B0E8-78D11C9F1247}" type="slidenum">
              <a:rPr lang="en-IN" smtClean="0"/>
              <a:t>‹#›</a:t>
            </a:fld>
            <a:endParaRPr lang="en-IN"/>
          </a:p>
        </p:txBody>
      </p:sp>
    </p:spTree>
    <p:extLst>
      <p:ext uri="{BB962C8B-B14F-4D97-AF65-F5344CB8AC3E}">
        <p14:creationId xmlns:p14="http://schemas.microsoft.com/office/powerpoint/2010/main" val="323064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029040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01124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9176055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92922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0353033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531983703"/>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8488635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8024924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0827937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273488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4545346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24861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0923063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2404789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6913213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0726814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7857309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190521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9255633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0153547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8748883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528617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9625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2032905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066807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7790314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595657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861118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1653281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9142886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274429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32942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6992294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98602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3795751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0900515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953533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253114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6366590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6195003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558164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89348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061301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626019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7419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57073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29441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076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1331278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999496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205986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95975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449775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09600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880400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447810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772298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22868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6014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653050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5469489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61487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46009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84540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773789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155037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164766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717785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98184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330020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5085669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55622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7793288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180486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239517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910716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2187883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61597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95390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055955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136158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9220786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1671646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39945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6439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7072369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689714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4128635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47691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0304881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5898606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90109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396293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184586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880309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5809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8092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4106139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595654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016704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7294045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281506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78643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404748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731007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11194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1104018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2048328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28263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7200944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05789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3192952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2475770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8377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0907743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438354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5961581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4973755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8850953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1253427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237130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5566176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500979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3179606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989044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5107649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14A05-6DCE-4CE1-8EFC-1E1CDCF1C067}"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4716223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4294265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38118637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6624388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2502846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14A05-6DCE-4CE1-8EFC-1E1CDCF1C067}"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9749134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0568014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436886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27142554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C14A05-6DCE-4CE1-8EFC-1E1CDCF1C067}" type="datetimeFigureOut">
              <a:rPr lang="en-IN" smtClean="0"/>
              <a:t>27-06-2022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74E5E3-56C0-4AA6-BC71-E36E367EDEA8}" type="slidenum">
              <a:rPr lang="en-IN" smtClean="0"/>
              <a:t>‹#›</a:t>
            </a:fld>
            <a:endParaRPr lang="en-IN"/>
          </a:p>
        </p:txBody>
      </p:sp>
    </p:spTree>
    <p:extLst>
      <p:ext uri="{BB962C8B-B14F-4D97-AF65-F5344CB8AC3E}">
        <p14:creationId xmlns:p14="http://schemas.microsoft.com/office/powerpoint/2010/main" val="136825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4.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image" Target="../media/image9.png"/><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image" Target="../media/image8.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7.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14.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12919808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420807136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250338243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198921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2300194672"/>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261468643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314692722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1C14A05-6DCE-4CE1-8EFC-1E1CDCF1C067}" type="datetimeFigureOut">
              <a:rPr lang="en-IN" smtClean="0"/>
              <a:t>27-06-2022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F74E5E3-56C0-4AA6-BC71-E36E367EDEA8}" type="slidenum">
              <a:rPr lang="en-IN" smtClean="0"/>
              <a:t>‹#›</a:t>
            </a:fld>
            <a:endParaRPr lang="en-IN"/>
          </a:p>
        </p:txBody>
      </p:sp>
    </p:spTree>
    <p:extLst>
      <p:ext uri="{BB962C8B-B14F-4D97-AF65-F5344CB8AC3E}">
        <p14:creationId xmlns:p14="http://schemas.microsoft.com/office/powerpoint/2010/main" val="76859469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92.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9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www.bookotrip.com/flights/fare-tracker" TargetMode="External"/><Relationship Id="rId5" Type="http://schemas.openxmlformats.org/officeDocument/2006/relationships/hyperlink" Target="https://www.bookotrip.com/flights/top-flight-deals" TargetMode="External"/><Relationship Id="rId4" Type="http://schemas.openxmlformats.org/officeDocument/2006/relationships/hyperlink" Target="https://www.bookotrip.com/flights/international-flight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B2BD1E-0550-5AD3-868E-FE098A3A413D}"/>
              </a:ext>
            </a:extLst>
          </p:cNvPr>
          <p:cNvPicPr>
            <a:picLocks noChangeAspect="1"/>
          </p:cNvPicPr>
          <p:nvPr/>
        </p:nvPicPr>
        <p:blipFill>
          <a:blip r:embed="rId2"/>
          <a:stretch>
            <a:fillRect/>
          </a:stretch>
        </p:blipFill>
        <p:spPr>
          <a:xfrm>
            <a:off x="0" y="0"/>
            <a:ext cx="12192000" cy="6970643"/>
          </a:xfrm>
          <a:prstGeom prst="rect">
            <a:avLst/>
          </a:prstGeom>
        </p:spPr>
      </p:pic>
      <p:sp>
        <p:nvSpPr>
          <p:cNvPr id="6" name="TextBox 5">
            <a:extLst>
              <a:ext uri="{FF2B5EF4-FFF2-40B4-BE49-F238E27FC236}">
                <a16:creationId xmlns:a16="http://schemas.microsoft.com/office/drawing/2014/main" id="{B624C444-CFA6-35B1-9618-37215742C0F9}"/>
              </a:ext>
            </a:extLst>
          </p:cNvPr>
          <p:cNvSpPr txBox="1"/>
          <p:nvPr/>
        </p:nvSpPr>
        <p:spPr>
          <a:xfrm>
            <a:off x="3023684" y="198782"/>
            <a:ext cx="6144631" cy="1323439"/>
          </a:xfrm>
          <a:prstGeom prst="rect">
            <a:avLst/>
          </a:prstGeom>
          <a:solidFill>
            <a:schemeClr val="bg2"/>
          </a:solidFill>
          <a:ln>
            <a:noFill/>
          </a:ln>
          <a:effectLst>
            <a:outerShdw blurRad="50800" dist="38100" dir="10800000" algn="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IN" sz="4000" b="1" dirty="0">
                <a:solidFill>
                  <a:srgbClr val="FF0000"/>
                </a:solidFill>
                <a:latin typeface="Georgia" panose="02040502050405020303" pitchFamily="18" charset="0"/>
              </a:rPr>
              <a:t>       Presentation on</a:t>
            </a:r>
          </a:p>
          <a:p>
            <a:r>
              <a:rPr lang="en-IN" sz="4000" b="1" dirty="0">
                <a:solidFill>
                  <a:srgbClr val="C00000"/>
                </a:solidFill>
                <a:latin typeface="Georgia" panose="02040502050405020303" pitchFamily="18" charset="0"/>
              </a:rPr>
              <a:t>Flight Price Prediction</a:t>
            </a:r>
          </a:p>
        </p:txBody>
      </p:sp>
      <p:sp>
        <p:nvSpPr>
          <p:cNvPr id="8" name="TextBox 7">
            <a:extLst>
              <a:ext uri="{FF2B5EF4-FFF2-40B4-BE49-F238E27FC236}">
                <a16:creationId xmlns:a16="http://schemas.microsoft.com/office/drawing/2014/main" id="{B7F0A577-4FB1-706C-56BA-4B4DAA54A46C}"/>
              </a:ext>
            </a:extLst>
          </p:cNvPr>
          <p:cNvSpPr txBox="1"/>
          <p:nvPr/>
        </p:nvSpPr>
        <p:spPr>
          <a:xfrm>
            <a:off x="8958470" y="4638262"/>
            <a:ext cx="3233530" cy="954107"/>
          </a:xfrm>
          <a:prstGeom prst="rect">
            <a:avLst/>
          </a:prstGeom>
          <a:noFill/>
          <a:effectLst>
            <a:outerShdw blurRad="50800" dist="38100" dir="18900000" algn="bl" rotWithShape="0">
              <a:prstClr val="black">
                <a:alpha val="40000"/>
              </a:prstClr>
            </a:outerShdw>
          </a:effectLst>
        </p:spPr>
        <p:txBody>
          <a:bodyPr wrap="square" rtlCol="0">
            <a:spAutoFit/>
          </a:bodyPr>
          <a:lstStyle/>
          <a:p>
            <a:r>
              <a:rPr lang="en-IN" sz="2800" b="1" dirty="0">
                <a:solidFill>
                  <a:srgbClr val="C00000"/>
                </a:solidFill>
                <a:latin typeface="Georgia" panose="02040502050405020303" pitchFamily="18" charset="0"/>
              </a:rPr>
              <a:t>Presented By</a:t>
            </a:r>
          </a:p>
          <a:p>
            <a:r>
              <a:rPr lang="en-IN" sz="2800" b="1" dirty="0">
                <a:solidFill>
                  <a:srgbClr val="C00000"/>
                </a:solidFill>
                <a:latin typeface="Georgia" panose="02040502050405020303" pitchFamily="18" charset="0"/>
              </a:rPr>
              <a:t>Aamina Ruvaida</a:t>
            </a:r>
          </a:p>
        </p:txBody>
      </p:sp>
    </p:spTree>
    <p:extLst>
      <p:ext uri="{BB962C8B-B14F-4D97-AF65-F5344CB8AC3E}">
        <p14:creationId xmlns:p14="http://schemas.microsoft.com/office/powerpoint/2010/main" val="2443903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C22377F-D192-ABF4-98FF-71C81E15A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13" y="872197"/>
            <a:ext cx="6887454" cy="58007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9A1524B-D688-AE8E-9F21-E2FB324FC713}"/>
              </a:ext>
            </a:extLst>
          </p:cNvPr>
          <p:cNvSpPr/>
          <p:nvPr/>
        </p:nvSpPr>
        <p:spPr>
          <a:xfrm>
            <a:off x="1545392" y="0"/>
            <a:ext cx="969207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Visualization of Airline Count</a:t>
            </a:r>
          </a:p>
        </p:txBody>
      </p:sp>
      <p:pic>
        <p:nvPicPr>
          <p:cNvPr id="4" name="Picture 3">
            <a:extLst>
              <a:ext uri="{FF2B5EF4-FFF2-40B4-BE49-F238E27FC236}">
                <a16:creationId xmlns:a16="http://schemas.microsoft.com/office/drawing/2014/main" id="{21DBA0DB-992F-1115-120D-AE24D7B9A027}"/>
              </a:ext>
            </a:extLst>
          </p:cNvPr>
          <p:cNvPicPr>
            <a:picLocks noChangeAspect="1"/>
          </p:cNvPicPr>
          <p:nvPr/>
        </p:nvPicPr>
        <p:blipFill>
          <a:blip r:embed="rId4"/>
          <a:stretch>
            <a:fillRect/>
          </a:stretch>
        </p:blipFill>
        <p:spPr>
          <a:xfrm>
            <a:off x="8177944" y="1357459"/>
            <a:ext cx="3572243" cy="2071541"/>
          </a:xfrm>
          <a:prstGeom prst="rect">
            <a:avLst/>
          </a:prstGeom>
        </p:spPr>
      </p:pic>
      <p:sp>
        <p:nvSpPr>
          <p:cNvPr id="5" name="TextBox 4">
            <a:extLst>
              <a:ext uri="{FF2B5EF4-FFF2-40B4-BE49-F238E27FC236}">
                <a16:creationId xmlns:a16="http://schemas.microsoft.com/office/drawing/2014/main" id="{3DF52E3E-0C1E-5A0C-5994-9C3D71A3FD23}"/>
              </a:ext>
            </a:extLst>
          </p:cNvPr>
          <p:cNvSpPr txBox="1"/>
          <p:nvPr/>
        </p:nvSpPr>
        <p:spPr>
          <a:xfrm>
            <a:off x="7821636" y="3657600"/>
            <a:ext cx="4370363" cy="2246769"/>
          </a:xfrm>
          <a:prstGeom prst="rect">
            <a:avLst/>
          </a:prstGeom>
          <a:noFill/>
        </p:spPr>
        <p:txBody>
          <a:bodyPr wrap="square" rtlCol="0">
            <a:spAutoFit/>
          </a:bodyPr>
          <a:lstStyle/>
          <a:p>
            <a:r>
              <a:rPr lang="en-IN" sz="2000" i="1" dirty="0">
                <a:solidFill>
                  <a:schemeClr val="bg1"/>
                </a:solidFill>
                <a:latin typeface="Times New Roman" panose="02020603050405020304" pitchFamily="18" charset="0"/>
                <a:cs typeface="Times New Roman" panose="02020603050405020304" pitchFamily="18" charset="0"/>
              </a:rPr>
              <a:t>We see that the highest count in Airline is Vistara 989, then comes IndiGo, Air India. Which means majority of people using this flight to travel.</a:t>
            </a:r>
          </a:p>
          <a:p>
            <a:r>
              <a:rPr lang="en-IN" sz="2000" i="1" dirty="0">
                <a:solidFill>
                  <a:schemeClr val="bg1"/>
                </a:solidFill>
                <a:latin typeface="Times New Roman" panose="02020603050405020304" pitchFamily="18" charset="0"/>
                <a:cs typeface="Times New Roman" panose="02020603050405020304" pitchFamily="18" charset="0"/>
              </a:rPr>
              <a:t>The least count of Airline is Alliance Air, it has less count 10. People are not likely to prefer this flight to travel.</a:t>
            </a:r>
          </a:p>
        </p:txBody>
      </p:sp>
    </p:spTree>
    <p:extLst>
      <p:ext uri="{BB962C8B-B14F-4D97-AF65-F5344CB8AC3E}">
        <p14:creationId xmlns:p14="http://schemas.microsoft.com/office/powerpoint/2010/main" val="27400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C315AFC-7596-C54B-AD9E-56009420E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900332"/>
            <a:ext cx="7227277" cy="5583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3E78A7-037D-10DD-58AF-9B41E6F138AC}"/>
              </a:ext>
            </a:extLst>
          </p:cNvPr>
          <p:cNvSpPr/>
          <p:nvPr/>
        </p:nvSpPr>
        <p:spPr>
          <a:xfrm>
            <a:off x="1315028" y="-87772"/>
            <a:ext cx="992771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Visualization of Source Count</a:t>
            </a:r>
          </a:p>
        </p:txBody>
      </p:sp>
      <p:pic>
        <p:nvPicPr>
          <p:cNvPr id="4" name="Picture 3">
            <a:extLst>
              <a:ext uri="{FF2B5EF4-FFF2-40B4-BE49-F238E27FC236}">
                <a16:creationId xmlns:a16="http://schemas.microsoft.com/office/drawing/2014/main" id="{D8E5EFCD-F8D7-802B-93B4-3258D1DD6C97}"/>
              </a:ext>
            </a:extLst>
          </p:cNvPr>
          <p:cNvPicPr>
            <a:picLocks noChangeAspect="1"/>
          </p:cNvPicPr>
          <p:nvPr/>
        </p:nvPicPr>
        <p:blipFill>
          <a:blip r:embed="rId4"/>
          <a:stretch>
            <a:fillRect/>
          </a:stretch>
        </p:blipFill>
        <p:spPr>
          <a:xfrm>
            <a:off x="8399657" y="1329983"/>
            <a:ext cx="3276528" cy="2201008"/>
          </a:xfrm>
          <a:prstGeom prst="rect">
            <a:avLst/>
          </a:prstGeom>
        </p:spPr>
      </p:pic>
      <p:sp>
        <p:nvSpPr>
          <p:cNvPr id="5" name="TextBox 4">
            <a:extLst>
              <a:ext uri="{FF2B5EF4-FFF2-40B4-BE49-F238E27FC236}">
                <a16:creationId xmlns:a16="http://schemas.microsoft.com/office/drawing/2014/main" id="{50B5DEDD-F9D7-4244-D400-47AF61774011}"/>
              </a:ext>
            </a:extLst>
          </p:cNvPr>
          <p:cNvSpPr txBox="1"/>
          <p:nvPr/>
        </p:nvSpPr>
        <p:spPr>
          <a:xfrm>
            <a:off x="8004517" y="4107766"/>
            <a:ext cx="3671668" cy="2246769"/>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The highest count of source location is Chennai which is 630. Then comes Hyderabad, Bangalore. Majority of people travelling from this country.</a:t>
            </a:r>
          </a:p>
          <a:p>
            <a:r>
              <a:rPr lang="en-IN" sz="2000" dirty="0">
                <a:solidFill>
                  <a:schemeClr val="bg1"/>
                </a:solidFill>
                <a:latin typeface="Times New Roman" panose="02020603050405020304" pitchFamily="18" charset="0"/>
                <a:cs typeface="Times New Roman" panose="02020603050405020304" pitchFamily="18" charset="0"/>
              </a:rPr>
              <a:t>The least count is New Delhi. Less people travelling from Delhi.</a:t>
            </a:r>
          </a:p>
        </p:txBody>
      </p:sp>
    </p:spTree>
    <p:extLst>
      <p:ext uri="{BB962C8B-B14F-4D97-AF65-F5344CB8AC3E}">
        <p14:creationId xmlns:p14="http://schemas.microsoft.com/office/powerpoint/2010/main" val="391047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3E78A7-037D-10DD-58AF-9B41E6F138AC}"/>
              </a:ext>
            </a:extLst>
          </p:cNvPr>
          <p:cNvSpPr/>
          <p:nvPr/>
        </p:nvSpPr>
        <p:spPr>
          <a:xfrm>
            <a:off x="622533" y="-87772"/>
            <a:ext cx="1131271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Visualization of Destination Count</a:t>
            </a:r>
          </a:p>
        </p:txBody>
      </p:sp>
      <p:sp>
        <p:nvSpPr>
          <p:cNvPr id="5" name="TextBox 4">
            <a:extLst>
              <a:ext uri="{FF2B5EF4-FFF2-40B4-BE49-F238E27FC236}">
                <a16:creationId xmlns:a16="http://schemas.microsoft.com/office/drawing/2014/main" id="{50B5DEDD-F9D7-4244-D400-47AF61774011}"/>
              </a:ext>
            </a:extLst>
          </p:cNvPr>
          <p:cNvSpPr txBox="1"/>
          <p:nvPr/>
        </p:nvSpPr>
        <p:spPr>
          <a:xfrm>
            <a:off x="7948246" y="1997613"/>
            <a:ext cx="3671668" cy="2246769"/>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We see that majority of People destination location is Mumbai, then next to Mumbai mostly visit place is New Delhi, then Bangalore.</a:t>
            </a:r>
          </a:p>
          <a:p>
            <a:r>
              <a:rPr lang="en-IN" sz="2000" dirty="0">
                <a:solidFill>
                  <a:schemeClr val="bg1"/>
                </a:solidFill>
                <a:latin typeface="Times New Roman" panose="02020603050405020304" pitchFamily="18" charset="0"/>
                <a:cs typeface="Times New Roman" panose="02020603050405020304" pitchFamily="18" charset="0"/>
              </a:rPr>
              <a:t>Least visited destination place is Chennai.</a:t>
            </a:r>
          </a:p>
        </p:txBody>
      </p:sp>
      <p:pic>
        <p:nvPicPr>
          <p:cNvPr id="8194" name="Picture 2">
            <a:extLst>
              <a:ext uri="{FF2B5EF4-FFF2-40B4-BE49-F238E27FC236}">
                <a16:creationId xmlns:a16="http://schemas.microsoft.com/office/drawing/2014/main" id="{DBDE6D9E-075C-13E6-8445-46152D3A3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835558"/>
            <a:ext cx="7297615" cy="580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63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21D07CE-8DC1-71DE-F6FD-5CE274106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504" y="661182"/>
            <a:ext cx="7212037" cy="61968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DD7CD0-AAA3-6CC7-DF24-158960502D18}"/>
              </a:ext>
            </a:extLst>
          </p:cNvPr>
          <p:cNvSpPr/>
          <p:nvPr/>
        </p:nvSpPr>
        <p:spPr>
          <a:xfrm>
            <a:off x="458144" y="14851"/>
            <a:ext cx="11585223"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Visualization of Distribution plot for Numerical value</a:t>
            </a:r>
          </a:p>
        </p:txBody>
      </p:sp>
      <p:sp>
        <p:nvSpPr>
          <p:cNvPr id="3" name="TextBox 2">
            <a:extLst>
              <a:ext uri="{FF2B5EF4-FFF2-40B4-BE49-F238E27FC236}">
                <a16:creationId xmlns:a16="http://schemas.microsoft.com/office/drawing/2014/main" id="{CA76C7FA-55B2-3A06-BA47-8422C8397C1B}"/>
              </a:ext>
            </a:extLst>
          </p:cNvPr>
          <p:cNvSpPr txBox="1"/>
          <p:nvPr/>
        </p:nvSpPr>
        <p:spPr>
          <a:xfrm>
            <a:off x="458144" y="956603"/>
            <a:ext cx="4254533" cy="5632311"/>
          </a:xfrm>
          <a:prstGeom prst="rect">
            <a:avLst/>
          </a:prstGeom>
          <a:noFill/>
        </p:spPr>
        <p:txBody>
          <a:bodyPr wrap="square" rtlCol="0">
            <a:spAutoFit/>
          </a:bodyPr>
          <a:lstStyle/>
          <a:p>
            <a:r>
              <a:rPr lang="en-IN" sz="2000" dirty="0">
                <a:solidFill>
                  <a:schemeClr val="bg1"/>
                </a:solidFill>
                <a:latin typeface="Bahnschrift SemiBold" panose="020B0502040204020203" pitchFamily="34" charset="0"/>
              </a:rPr>
              <a:t>The distribution plot shows how the data is distributed.</a:t>
            </a:r>
          </a:p>
          <a:p>
            <a:r>
              <a:rPr lang="en-IN" sz="2000" dirty="0">
                <a:solidFill>
                  <a:schemeClr val="bg1"/>
                </a:solidFill>
                <a:latin typeface="Bahnschrift SemiBold" panose="020B0502040204020203" pitchFamily="34" charset="0"/>
              </a:rPr>
              <a:t>We see that most of the column is normally distribution but don’t have proper bell shape.</a:t>
            </a:r>
          </a:p>
          <a:p>
            <a:r>
              <a:rPr lang="en-IN" sz="2000" dirty="0">
                <a:solidFill>
                  <a:schemeClr val="bg1"/>
                </a:solidFill>
                <a:latin typeface="Bahnschrift SemiBold" panose="020B0502040204020203" pitchFamily="34" charset="0"/>
              </a:rPr>
              <a:t>Price, Duration Hour, Duration minute are skewed to the right side, Mean value is greater than median.</a:t>
            </a:r>
          </a:p>
          <a:p>
            <a:r>
              <a:rPr lang="en-IN" sz="2000" dirty="0">
                <a:solidFill>
                  <a:schemeClr val="bg1"/>
                </a:solidFill>
                <a:latin typeface="Bahnschrift SemiBold" panose="020B0502040204020203" pitchFamily="34" charset="0"/>
              </a:rPr>
              <a:t>Arrival Hour, Arrival minute, Departure hour, Departure minute are skewed to the left side. Mean value is less than median.</a:t>
            </a:r>
          </a:p>
          <a:p>
            <a:r>
              <a:rPr lang="en-IN" sz="2000" dirty="0">
                <a:solidFill>
                  <a:schemeClr val="bg1"/>
                </a:solidFill>
                <a:latin typeface="Bahnschrift SemiBold" panose="020B0502040204020203" pitchFamily="34" charset="0"/>
              </a:rPr>
              <a:t>There is skewness present in data. We need to remove the skewness using the yeo-johnson method using the pre-processing technique. </a:t>
            </a:r>
          </a:p>
        </p:txBody>
      </p:sp>
    </p:spTree>
    <p:extLst>
      <p:ext uri="{BB962C8B-B14F-4D97-AF65-F5344CB8AC3E}">
        <p14:creationId xmlns:p14="http://schemas.microsoft.com/office/powerpoint/2010/main" val="259266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FEAFB894-4D3E-03D8-E511-727D144A3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0" y="1047750"/>
            <a:ext cx="8601075" cy="5810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235748-E9BE-F9B8-5FDD-2E322D44F9B3}"/>
              </a:ext>
            </a:extLst>
          </p:cNvPr>
          <p:cNvSpPr/>
          <p:nvPr/>
        </p:nvSpPr>
        <p:spPr>
          <a:xfrm>
            <a:off x="474108" y="0"/>
            <a:ext cx="1124378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innerShdw blurRad="114300">
                    <a:prstClr val="black"/>
                  </a:innerShdw>
                </a:effectLst>
              </a:rPr>
              <a:t>Comparing the Airlines with Price</a:t>
            </a:r>
            <a:endParaRPr lang="en-US" sz="5400" b="1" cap="none" spc="0" dirty="0">
              <a:ln w="9525">
                <a:solidFill>
                  <a:schemeClr val="bg1"/>
                </a:solidFill>
                <a:prstDash val="solid"/>
              </a:ln>
              <a:solidFill>
                <a:schemeClr val="tx1"/>
              </a:solidFill>
              <a:effectLst>
                <a:innerShdw blurRad="114300">
                  <a:prstClr val="black"/>
                </a:innerShdw>
              </a:effectLst>
            </a:endParaRPr>
          </a:p>
        </p:txBody>
      </p:sp>
      <p:sp>
        <p:nvSpPr>
          <p:cNvPr id="3" name="TextBox 2">
            <a:extLst>
              <a:ext uri="{FF2B5EF4-FFF2-40B4-BE49-F238E27FC236}">
                <a16:creationId xmlns:a16="http://schemas.microsoft.com/office/drawing/2014/main" id="{77161961-61BD-DBBB-B8CC-6CDC90B59A72}"/>
              </a:ext>
            </a:extLst>
          </p:cNvPr>
          <p:cNvSpPr txBox="1"/>
          <p:nvPr/>
        </p:nvSpPr>
        <p:spPr>
          <a:xfrm>
            <a:off x="9003323" y="1856936"/>
            <a:ext cx="2921391" cy="2031325"/>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From the </a:t>
            </a:r>
            <a:r>
              <a:rPr lang="en-IN" b="1" dirty="0" err="1">
                <a:solidFill>
                  <a:schemeClr val="bg1"/>
                </a:solidFill>
                <a:latin typeface="Times New Roman" panose="02020603050405020304" pitchFamily="18" charset="0"/>
                <a:cs typeface="Times New Roman" panose="02020603050405020304" pitchFamily="18" charset="0"/>
              </a:rPr>
              <a:t>barplot</a:t>
            </a:r>
            <a:r>
              <a:rPr lang="en-IN" b="1" dirty="0">
                <a:solidFill>
                  <a:schemeClr val="bg1"/>
                </a:solidFill>
                <a:latin typeface="Times New Roman" panose="02020603050405020304" pitchFamily="18" charset="0"/>
                <a:cs typeface="Times New Roman" panose="02020603050405020304" pitchFamily="18" charset="0"/>
              </a:rPr>
              <a:t> we see the all Airline with Price.</a:t>
            </a:r>
          </a:p>
          <a:p>
            <a:r>
              <a:rPr lang="en-IN" b="1" dirty="0">
                <a:solidFill>
                  <a:schemeClr val="bg1"/>
                </a:solidFill>
                <a:latin typeface="Times New Roman" panose="02020603050405020304" pitchFamily="18" charset="0"/>
                <a:cs typeface="Times New Roman" panose="02020603050405020304" pitchFamily="18" charset="0"/>
              </a:rPr>
              <a:t>Vistara and Air India have high price as compare to other. It also affect based on other factors. Like Time, Place, Demands.</a:t>
            </a:r>
          </a:p>
        </p:txBody>
      </p:sp>
    </p:spTree>
    <p:extLst>
      <p:ext uri="{BB962C8B-B14F-4D97-AF65-F5344CB8AC3E}">
        <p14:creationId xmlns:p14="http://schemas.microsoft.com/office/powerpoint/2010/main" val="228537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78252BE-617C-73C7-E412-98C0191C1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8" y="789769"/>
            <a:ext cx="6105525" cy="47720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25C6339-4623-AC8B-E18E-4AB8A09B1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789769"/>
            <a:ext cx="6105525" cy="4772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E62DED5-BCC3-4281-04F7-4137634EE2B2}"/>
              </a:ext>
            </a:extLst>
          </p:cNvPr>
          <p:cNvSpPr/>
          <p:nvPr/>
        </p:nvSpPr>
        <p:spPr>
          <a:xfrm>
            <a:off x="248886" y="0"/>
            <a:ext cx="11694227"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Source and Destination</a:t>
            </a:r>
          </a:p>
        </p:txBody>
      </p:sp>
      <p:sp>
        <p:nvSpPr>
          <p:cNvPr id="3" name="TextBox 2">
            <a:extLst>
              <a:ext uri="{FF2B5EF4-FFF2-40B4-BE49-F238E27FC236}">
                <a16:creationId xmlns:a16="http://schemas.microsoft.com/office/drawing/2014/main" id="{5E66731A-C871-A518-D617-073B818D66DE}"/>
              </a:ext>
            </a:extLst>
          </p:cNvPr>
          <p:cNvSpPr txBox="1"/>
          <p:nvPr/>
        </p:nvSpPr>
        <p:spPr>
          <a:xfrm>
            <a:off x="492369" y="5866228"/>
            <a:ext cx="10789920" cy="646331"/>
          </a:xfrm>
          <a:prstGeom prst="rect">
            <a:avLst/>
          </a:prstGeom>
          <a:noFill/>
        </p:spPr>
        <p:txBody>
          <a:bodyPr wrap="square" rtlCol="0">
            <a:spAutoFit/>
          </a:bodyPr>
          <a:lstStyle/>
          <a:p>
            <a:r>
              <a:rPr lang="en-IN" dirty="0">
                <a:solidFill>
                  <a:schemeClr val="bg1"/>
                </a:solidFill>
              </a:rPr>
              <a:t>From the above chart we see the source and destination location with Price. In source Chennai have the high price, In Destination Mumbai have the high price.</a:t>
            </a:r>
          </a:p>
        </p:txBody>
      </p:sp>
    </p:spTree>
    <p:extLst>
      <p:ext uri="{BB962C8B-B14F-4D97-AF65-F5344CB8AC3E}">
        <p14:creationId xmlns:p14="http://schemas.microsoft.com/office/powerpoint/2010/main" val="2853272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62DED5-BCC3-4281-04F7-4137634EE2B2}"/>
              </a:ext>
            </a:extLst>
          </p:cNvPr>
          <p:cNvSpPr/>
          <p:nvPr/>
        </p:nvSpPr>
        <p:spPr>
          <a:xfrm>
            <a:off x="1430301" y="0"/>
            <a:ext cx="9331401"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Departure Time</a:t>
            </a:r>
          </a:p>
        </p:txBody>
      </p:sp>
      <p:sp>
        <p:nvSpPr>
          <p:cNvPr id="3" name="TextBox 2">
            <a:extLst>
              <a:ext uri="{FF2B5EF4-FFF2-40B4-BE49-F238E27FC236}">
                <a16:creationId xmlns:a16="http://schemas.microsoft.com/office/drawing/2014/main" id="{5E66731A-C871-A518-D617-073B818D66DE}"/>
              </a:ext>
            </a:extLst>
          </p:cNvPr>
          <p:cNvSpPr txBox="1"/>
          <p:nvPr/>
        </p:nvSpPr>
        <p:spPr>
          <a:xfrm>
            <a:off x="520504" y="5542670"/>
            <a:ext cx="10789920" cy="1323439"/>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In the Departure Hour the price is high at 14hrs and Departure Minute the price is high at 40 minutes.</a:t>
            </a:r>
          </a:p>
          <a:p>
            <a:r>
              <a:rPr lang="en-IN" sz="2000" b="1" dirty="0">
                <a:solidFill>
                  <a:schemeClr val="bg1"/>
                </a:solidFill>
                <a:latin typeface="Times New Roman" panose="02020603050405020304" pitchFamily="18" charset="0"/>
                <a:cs typeface="Times New Roman" panose="02020603050405020304" pitchFamily="18" charset="0"/>
              </a:rPr>
              <a:t>We see that price is fluctuating up and down. In the early morning 0 to 6 AM the flight price is less, In Afternoon, Evening the prices goes increasing.</a:t>
            </a:r>
          </a:p>
        </p:txBody>
      </p:sp>
      <p:pic>
        <p:nvPicPr>
          <p:cNvPr id="5" name="Picture 4">
            <a:extLst>
              <a:ext uri="{FF2B5EF4-FFF2-40B4-BE49-F238E27FC236}">
                <a16:creationId xmlns:a16="http://schemas.microsoft.com/office/drawing/2014/main" id="{0B8AE5CE-4A4F-DEAA-1D3E-AF60B13297B3}"/>
              </a:ext>
            </a:extLst>
          </p:cNvPr>
          <p:cNvPicPr>
            <a:picLocks noChangeAspect="1"/>
          </p:cNvPicPr>
          <p:nvPr/>
        </p:nvPicPr>
        <p:blipFill>
          <a:blip r:embed="rId3"/>
          <a:stretch>
            <a:fillRect/>
          </a:stretch>
        </p:blipFill>
        <p:spPr>
          <a:xfrm>
            <a:off x="248886" y="1075005"/>
            <a:ext cx="11694227" cy="4467665"/>
          </a:xfrm>
          <a:prstGeom prst="rect">
            <a:avLst/>
          </a:prstGeom>
        </p:spPr>
      </p:pic>
    </p:spTree>
    <p:extLst>
      <p:ext uri="{BB962C8B-B14F-4D97-AF65-F5344CB8AC3E}">
        <p14:creationId xmlns:p14="http://schemas.microsoft.com/office/powerpoint/2010/main" val="361974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62DED5-BCC3-4281-04F7-4137634EE2B2}"/>
              </a:ext>
            </a:extLst>
          </p:cNvPr>
          <p:cNvSpPr/>
          <p:nvPr/>
        </p:nvSpPr>
        <p:spPr>
          <a:xfrm>
            <a:off x="1960895" y="0"/>
            <a:ext cx="8270214"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Arrival Time</a:t>
            </a:r>
          </a:p>
        </p:txBody>
      </p:sp>
      <p:sp>
        <p:nvSpPr>
          <p:cNvPr id="3" name="TextBox 2">
            <a:extLst>
              <a:ext uri="{FF2B5EF4-FFF2-40B4-BE49-F238E27FC236}">
                <a16:creationId xmlns:a16="http://schemas.microsoft.com/office/drawing/2014/main" id="{5E66731A-C871-A518-D617-073B818D66DE}"/>
              </a:ext>
            </a:extLst>
          </p:cNvPr>
          <p:cNvSpPr txBox="1"/>
          <p:nvPr/>
        </p:nvSpPr>
        <p:spPr>
          <a:xfrm>
            <a:off x="520504" y="5542670"/>
            <a:ext cx="10789920" cy="707886"/>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In Arrival Hour the price is high after the 7AM. In the early morning 0-6 AM the flight price is low. In the afternoon and evening the flight price is high based on the other features involved.</a:t>
            </a:r>
          </a:p>
        </p:txBody>
      </p:sp>
      <p:pic>
        <p:nvPicPr>
          <p:cNvPr id="6" name="Picture 5">
            <a:extLst>
              <a:ext uri="{FF2B5EF4-FFF2-40B4-BE49-F238E27FC236}">
                <a16:creationId xmlns:a16="http://schemas.microsoft.com/office/drawing/2014/main" id="{47208009-F2E5-120E-6D78-5D309A7AC028}"/>
              </a:ext>
            </a:extLst>
          </p:cNvPr>
          <p:cNvPicPr>
            <a:picLocks noChangeAspect="1"/>
          </p:cNvPicPr>
          <p:nvPr/>
        </p:nvPicPr>
        <p:blipFill>
          <a:blip r:embed="rId3"/>
          <a:stretch>
            <a:fillRect/>
          </a:stretch>
        </p:blipFill>
        <p:spPr>
          <a:xfrm>
            <a:off x="253218" y="830997"/>
            <a:ext cx="11788727" cy="4599132"/>
          </a:xfrm>
          <a:prstGeom prst="rect">
            <a:avLst/>
          </a:prstGeom>
        </p:spPr>
      </p:pic>
    </p:spTree>
    <p:extLst>
      <p:ext uri="{BB962C8B-B14F-4D97-AF65-F5344CB8AC3E}">
        <p14:creationId xmlns:p14="http://schemas.microsoft.com/office/powerpoint/2010/main" val="191460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62DED5-BCC3-4281-04F7-4137634EE2B2}"/>
              </a:ext>
            </a:extLst>
          </p:cNvPr>
          <p:cNvSpPr/>
          <p:nvPr/>
        </p:nvSpPr>
        <p:spPr>
          <a:xfrm>
            <a:off x="1671555" y="0"/>
            <a:ext cx="8848897"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Visualization of Duration Time</a:t>
            </a:r>
          </a:p>
        </p:txBody>
      </p:sp>
      <p:sp>
        <p:nvSpPr>
          <p:cNvPr id="3" name="TextBox 2">
            <a:extLst>
              <a:ext uri="{FF2B5EF4-FFF2-40B4-BE49-F238E27FC236}">
                <a16:creationId xmlns:a16="http://schemas.microsoft.com/office/drawing/2014/main" id="{5E66731A-C871-A518-D617-073B818D66DE}"/>
              </a:ext>
            </a:extLst>
          </p:cNvPr>
          <p:cNvSpPr txBox="1"/>
          <p:nvPr/>
        </p:nvSpPr>
        <p:spPr>
          <a:xfrm>
            <a:off x="590842" y="5816990"/>
            <a:ext cx="10789920" cy="400110"/>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As the Duration of time increases the price also increasing drastically.</a:t>
            </a:r>
          </a:p>
        </p:txBody>
      </p:sp>
      <p:pic>
        <p:nvPicPr>
          <p:cNvPr id="5" name="Picture 4">
            <a:extLst>
              <a:ext uri="{FF2B5EF4-FFF2-40B4-BE49-F238E27FC236}">
                <a16:creationId xmlns:a16="http://schemas.microsoft.com/office/drawing/2014/main" id="{E53E1DB5-3732-EB9F-81C2-4D2E6BD0B178}"/>
              </a:ext>
            </a:extLst>
          </p:cNvPr>
          <p:cNvPicPr>
            <a:picLocks noChangeAspect="1"/>
          </p:cNvPicPr>
          <p:nvPr/>
        </p:nvPicPr>
        <p:blipFill>
          <a:blip r:embed="rId3"/>
          <a:stretch>
            <a:fillRect/>
          </a:stretch>
        </p:blipFill>
        <p:spPr>
          <a:xfrm>
            <a:off x="239151" y="1055077"/>
            <a:ext cx="11732455" cy="4487593"/>
          </a:xfrm>
          <a:prstGeom prst="rect">
            <a:avLst/>
          </a:prstGeom>
        </p:spPr>
      </p:pic>
    </p:spTree>
    <p:extLst>
      <p:ext uri="{BB962C8B-B14F-4D97-AF65-F5344CB8AC3E}">
        <p14:creationId xmlns:p14="http://schemas.microsoft.com/office/powerpoint/2010/main" val="5643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D80F086-046A-F5FF-5C0E-5EB83CD6B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7" y="519112"/>
            <a:ext cx="12070080" cy="57761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B7A5CF-F16D-47CD-E4C4-B9BE62CFBE38}"/>
              </a:ext>
            </a:extLst>
          </p:cNvPr>
          <p:cNvSpPr/>
          <p:nvPr/>
        </p:nvSpPr>
        <p:spPr>
          <a:xfrm>
            <a:off x="0" y="-127558"/>
            <a:ext cx="12083757" cy="830997"/>
          </a:xfrm>
          <a:prstGeom prst="rect">
            <a:avLst/>
          </a:prstGeom>
          <a:noFill/>
        </p:spPr>
        <p:txBody>
          <a:bodyPr wrap="none" lIns="91440" tIns="45720" rIns="91440" bIns="45720">
            <a:spAutoFit/>
          </a:bodyPr>
          <a:lstStyle/>
          <a:p>
            <a:pPr algn="ctr"/>
            <a:r>
              <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Visualization of Source, Airline with Price</a:t>
            </a:r>
          </a:p>
        </p:txBody>
      </p:sp>
      <p:sp>
        <p:nvSpPr>
          <p:cNvPr id="3" name="TextBox 2">
            <a:extLst>
              <a:ext uri="{FF2B5EF4-FFF2-40B4-BE49-F238E27FC236}">
                <a16:creationId xmlns:a16="http://schemas.microsoft.com/office/drawing/2014/main" id="{42BAC7DF-7B42-E256-F8B2-F99A6E236B2B}"/>
              </a:ext>
            </a:extLst>
          </p:cNvPr>
          <p:cNvSpPr txBox="1"/>
          <p:nvPr/>
        </p:nvSpPr>
        <p:spPr>
          <a:xfrm>
            <a:off x="633046" y="6295292"/>
            <a:ext cx="11268222" cy="646331"/>
          </a:xfrm>
          <a:prstGeom prst="rect">
            <a:avLst/>
          </a:prstGeom>
          <a:noFill/>
        </p:spPr>
        <p:txBody>
          <a:bodyPr wrap="square" rtlCol="0">
            <a:spAutoFit/>
          </a:bodyPr>
          <a:lstStyle/>
          <a:p>
            <a:r>
              <a:rPr lang="en-IN" dirty="0">
                <a:solidFill>
                  <a:schemeClr val="bg1"/>
                </a:solidFill>
              </a:rPr>
              <a:t>Vistara airline count is high, majority of people is travelling from Chennai. The least source location is Mumbai, very less people source location is Mumbai.</a:t>
            </a:r>
          </a:p>
        </p:txBody>
      </p:sp>
    </p:spTree>
    <p:extLst>
      <p:ext uri="{BB962C8B-B14F-4D97-AF65-F5344CB8AC3E}">
        <p14:creationId xmlns:p14="http://schemas.microsoft.com/office/powerpoint/2010/main" val="402501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1ACF9-B2B8-E368-448F-A6B955AB9AAE}"/>
              </a:ext>
            </a:extLst>
          </p:cNvPr>
          <p:cNvSpPr txBox="1"/>
          <p:nvPr/>
        </p:nvSpPr>
        <p:spPr>
          <a:xfrm>
            <a:off x="3101009" y="450573"/>
            <a:ext cx="5141843" cy="566308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3200" b="1" i="1" dirty="0">
                <a:solidFill>
                  <a:srgbClr val="FFC000"/>
                </a:solidFill>
                <a:latin typeface="Franklin Gothic Medium" panose="020B0603020102020204" pitchFamily="34" charset="0"/>
              </a:rPr>
              <a:t>Agenda</a:t>
            </a:r>
          </a:p>
          <a:p>
            <a:endParaRPr lang="en-IN" dirty="0"/>
          </a:p>
          <a:p>
            <a:pPr marL="285750" indent="-285750">
              <a:buFont typeface="Wingdings" panose="05000000000000000000" pitchFamily="2" charset="2"/>
              <a:buChar char="Ø"/>
            </a:pPr>
            <a:r>
              <a:rPr lang="en-IN" sz="2400" dirty="0">
                <a:latin typeface="Bahnschrift SemiBold Condensed" panose="020B0502040204020203" pitchFamily="34" charset="0"/>
              </a:rPr>
              <a:t> Introduction</a:t>
            </a:r>
          </a:p>
          <a:p>
            <a:pPr marL="285750" indent="-285750">
              <a:buFont typeface="Wingdings" panose="05000000000000000000" pitchFamily="2" charset="2"/>
              <a:buChar char="Ø"/>
            </a:pPr>
            <a:r>
              <a:rPr lang="en-IN" sz="2400" dirty="0">
                <a:latin typeface="Bahnschrift SemiBold Condensed" panose="020B0502040204020203" pitchFamily="34" charset="0"/>
              </a:rPr>
              <a:t> Problem Statement</a:t>
            </a:r>
          </a:p>
          <a:p>
            <a:pPr marL="285750" indent="-285750">
              <a:buFont typeface="Wingdings" panose="05000000000000000000" pitchFamily="2" charset="2"/>
              <a:buChar char="Ø"/>
            </a:pPr>
            <a:r>
              <a:rPr lang="en-IN" sz="2400" dirty="0">
                <a:latin typeface="Bahnschrift SemiBold Condensed" panose="020B0502040204020203" pitchFamily="34" charset="0"/>
              </a:rPr>
              <a:t> Problem Understanding</a:t>
            </a:r>
          </a:p>
          <a:p>
            <a:pPr marL="285750" indent="-285750">
              <a:buFont typeface="Wingdings" panose="05000000000000000000" pitchFamily="2" charset="2"/>
              <a:buChar char="Ø"/>
            </a:pPr>
            <a:r>
              <a:rPr lang="en-IN" sz="2400" dirty="0">
                <a:latin typeface="Bahnschrift SemiBold Condensed" panose="020B0502040204020203" pitchFamily="34" charset="0"/>
              </a:rPr>
              <a:t> Benefits of Flight Price Prediction</a:t>
            </a:r>
          </a:p>
          <a:p>
            <a:pPr marL="285750" indent="-285750">
              <a:buFont typeface="Wingdings" panose="05000000000000000000" pitchFamily="2" charset="2"/>
              <a:buChar char="Ø"/>
            </a:pPr>
            <a:r>
              <a:rPr lang="en-IN" sz="2400" dirty="0">
                <a:latin typeface="Bahnschrift SemiBold Condensed" panose="020B0502040204020203" pitchFamily="34" charset="0"/>
              </a:rPr>
              <a:t> Exploratory Data Analysis</a:t>
            </a:r>
          </a:p>
          <a:p>
            <a:pPr marL="285750" indent="-285750">
              <a:buFont typeface="Wingdings" panose="05000000000000000000" pitchFamily="2" charset="2"/>
              <a:buChar char="Ø"/>
            </a:pPr>
            <a:r>
              <a:rPr lang="en-IN" sz="2400" dirty="0">
                <a:latin typeface="Bahnschrift SemiBold Condensed" panose="020B0502040204020203" pitchFamily="34" charset="0"/>
              </a:rPr>
              <a:t>Data Visualization</a:t>
            </a:r>
          </a:p>
          <a:p>
            <a:pPr marL="285750" indent="-285750">
              <a:buFont typeface="Wingdings" panose="05000000000000000000" pitchFamily="2" charset="2"/>
              <a:buChar char="Ø"/>
            </a:pPr>
            <a:r>
              <a:rPr lang="en-IN" sz="2400" dirty="0">
                <a:latin typeface="Bahnschrift SemiBold Condensed" panose="020B0502040204020203" pitchFamily="34" charset="0"/>
              </a:rPr>
              <a:t> Data Pre-processing</a:t>
            </a:r>
          </a:p>
          <a:p>
            <a:pPr marL="285750" indent="-285750">
              <a:buFont typeface="Wingdings" panose="05000000000000000000" pitchFamily="2" charset="2"/>
              <a:buChar char="Ø"/>
            </a:pPr>
            <a:r>
              <a:rPr lang="en-IN" sz="2400" dirty="0">
                <a:latin typeface="Bahnschrift SemiBold Condensed" panose="020B0502040204020203" pitchFamily="34" charset="0"/>
              </a:rPr>
              <a:t> Model Building</a:t>
            </a:r>
          </a:p>
          <a:p>
            <a:pPr marL="285750" indent="-285750">
              <a:buFont typeface="Wingdings" panose="05000000000000000000" pitchFamily="2" charset="2"/>
              <a:buChar char="Ø"/>
            </a:pPr>
            <a:r>
              <a:rPr lang="en-IN" sz="2400" dirty="0">
                <a:latin typeface="Bahnschrift SemiBold Condensed" panose="020B0502040204020203" pitchFamily="34" charset="0"/>
              </a:rPr>
              <a:t> Cross Validation Score</a:t>
            </a:r>
          </a:p>
          <a:p>
            <a:pPr marL="285750" indent="-285750">
              <a:buFont typeface="Wingdings" panose="05000000000000000000" pitchFamily="2" charset="2"/>
              <a:buChar char="Ø"/>
            </a:pPr>
            <a:r>
              <a:rPr lang="en-IN" sz="2400" dirty="0">
                <a:latin typeface="Bahnschrift SemiBold Condensed" panose="020B0502040204020203" pitchFamily="34" charset="0"/>
              </a:rPr>
              <a:t> Hyper Parameter Tuning</a:t>
            </a:r>
          </a:p>
          <a:p>
            <a:pPr marL="285750" indent="-285750">
              <a:buFont typeface="Wingdings" panose="05000000000000000000" pitchFamily="2" charset="2"/>
              <a:buChar char="Ø"/>
            </a:pPr>
            <a:r>
              <a:rPr lang="en-IN" sz="2400" dirty="0">
                <a:latin typeface="Bahnschrift SemiBold Condensed" panose="020B0502040204020203" pitchFamily="34" charset="0"/>
              </a:rPr>
              <a:t>Saving the Model</a:t>
            </a:r>
          </a:p>
          <a:p>
            <a:pPr marL="285750" indent="-285750">
              <a:buFont typeface="Wingdings" panose="05000000000000000000" pitchFamily="2" charset="2"/>
              <a:buChar char="Ø"/>
            </a:pPr>
            <a:r>
              <a:rPr lang="en-IN" sz="2400" dirty="0">
                <a:latin typeface="Bahnschrift SemiBold Condensed" panose="020B0502040204020203" pitchFamily="34" charset="0"/>
              </a:rPr>
              <a:t>Model Prediction</a:t>
            </a:r>
          </a:p>
          <a:p>
            <a:pPr marL="285750" indent="-285750">
              <a:buFont typeface="Wingdings" panose="05000000000000000000" pitchFamily="2" charset="2"/>
              <a:buChar char="Ø"/>
            </a:pPr>
            <a:r>
              <a:rPr lang="en-IN" sz="2400" dirty="0">
                <a:latin typeface="Bahnschrift SemiBold Condensed" panose="020B0502040204020203" pitchFamily="34" charset="0"/>
              </a:rPr>
              <a:t>Conclusion</a:t>
            </a:r>
          </a:p>
        </p:txBody>
      </p:sp>
    </p:spTree>
    <p:extLst>
      <p:ext uri="{BB962C8B-B14F-4D97-AF65-F5344CB8AC3E}">
        <p14:creationId xmlns:p14="http://schemas.microsoft.com/office/powerpoint/2010/main" val="406642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B7A5CF-F16D-47CD-E4C4-B9BE62CFBE38}"/>
              </a:ext>
            </a:extLst>
          </p:cNvPr>
          <p:cNvSpPr/>
          <p:nvPr/>
        </p:nvSpPr>
        <p:spPr>
          <a:xfrm>
            <a:off x="-61713" y="-127558"/>
            <a:ext cx="12207188" cy="769441"/>
          </a:xfrm>
          <a:prstGeom prst="rect">
            <a:avLst/>
          </a:prstGeom>
          <a:noFill/>
        </p:spPr>
        <p:txBody>
          <a:bodyPr wrap="none" lIns="91440" tIns="45720" rIns="91440" bIns="45720">
            <a:spAutoFit/>
          </a:bodyPr>
          <a:lstStyle/>
          <a:p>
            <a:pPr algn="ct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Visualization of Destination, Airline with Price</a:t>
            </a:r>
          </a:p>
        </p:txBody>
      </p:sp>
      <p:sp>
        <p:nvSpPr>
          <p:cNvPr id="3" name="TextBox 2">
            <a:extLst>
              <a:ext uri="{FF2B5EF4-FFF2-40B4-BE49-F238E27FC236}">
                <a16:creationId xmlns:a16="http://schemas.microsoft.com/office/drawing/2014/main" id="{42BAC7DF-7B42-E256-F8B2-F99A6E236B2B}"/>
              </a:ext>
            </a:extLst>
          </p:cNvPr>
          <p:cNvSpPr txBox="1"/>
          <p:nvPr/>
        </p:nvSpPr>
        <p:spPr>
          <a:xfrm>
            <a:off x="633046" y="6295292"/>
            <a:ext cx="11268222" cy="646331"/>
          </a:xfrm>
          <a:prstGeom prst="rect">
            <a:avLst/>
          </a:prstGeom>
          <a:noFill/>
        </p:spPr>
        <p:txBody>
          <a:bodyPr wrap="square" rtlCol="0">
            <a:spAutoFit/>
          </a:bodyPr>
          <a:lstStyle/>
          <a:p>
            <a:r>
              <a:rPr lang="en-IN" dirty="0">
                <a:solidFill>
                  <a:schemeClr val="bg1"/>
                </a:solidFill>
              </a:rPr>
              <a:t>Vistara airline count is high as usual, majority of people Destination location is Mumbai. The least Destination location is Chennai.</a:t>
            </a:r>
          </a:p>
        </p:txBody>
      </p:sp>
      <p:pic>
        <p:nvPicPr>
          <p:cNvPr id="13314" name="Picture 2">
            <a:extLst>
              <a:ext uri="{FF2B5EF4-FFF2-40B4-BE49-F238E27FC236}">
                <a16:creationId xmlns:a16="http://schemas.microsoft.com/office/drawing/2014/main" id="{E30E9B14-D24F-1541-9F69-94DA2FEA2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519113"/>
            <a:ext cx="11239500" cy="581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1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DE37384-14C2-F0C1-B74A-9A651884B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22" y="590843"/>
            <a:ext cx="12079458" cy="6042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452348B-C5C0-D2F2-1C91-286915B4E19E}"/>
              </a:ext>
            </a:extLst>
          </p:cNvPr>
          <p:cNvSpPr/>
          <p:nvPr/>
        </p:nvSpPr>
        <p:spPr>
          <a:xfrm>
            <a:off x="775758" y="-190416"/>
            <a:ext cx="11372024" cy="830997"/>
          </a:xfrm>
          <a:prstGeom prst="rect">
            <a:avLst/>
          </a:prstGeom>
          <a:noFill/>
        </p:spPr>
        <p:txBody>
          <a:bodyPr wrap="none" lIns="91440" tIns="45720" rIns="91440" bIns="45720">
            <a:spAutoFit/>
          </a:bodyPr>
          <a:lstStyle/>
          <a:p>
            <a:pPr algn="ctr"/>
            <a:r>
              <a:rPr lang="en-US" sz="4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Visualization of Pair plot of all features</a:t>
            </a:r>
          </a:p>
        </p:txBody>
      </p:sp>
    </p:spTree>
    <p:extLst>
      <p:ext uri="{BB962C8B-B14F-4D97-AF65-F5344CB8AC3E}">
        <p14:creationId xmlns:p14="http://schemas.microsoft.com/office/powerpoint/2010/main" val="6187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AD05D935-76ED-6095-DE59-3E868676E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45" y="801858"/>
            <a:ext cx="12037255" cy="5373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EBD9447-4B70-3665-51F2-DE6A5A5BC4FD}"/>
              </a:ext>
            </a:extLst>
          </p:cNvPr>
          <p:cNvSpPr/>
          <p:nvPr/>
        </p:nvSpPr>
        <p:spPr>
          <a:xfrm>
            <a:off x="4749317" y="0"/>
            <a:ext cx="269336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Outliers</a:t>
            </a:r>
          </a:p>
        </p:txBody>
      </p:sp>
      <p:sp>
        <p:nvSpPr>
          <p:cNvPr id="4" name="TextBox 3">
            <a:extLst>
              <a:ext uri="{FF2B5EF4-FFF2-40B4-BE49-F238E27FC236}">
                <a16:creationId xmlns:a16="http://schemas.microsoft.com/office/drawing/2014/main" id="{E3FEF5FB-9B2F-9494-FE2D-09938D275BCD}"/>
              </a:ext>
            </a:extLst>
          </p:cNvPr>
          <p:cNvSpPr txBox="1"/>
          <p:nvPr/>
        </p:nvSpPr>
        <p:spPr>
          <a:xfrm>
            <a:off x="154745" y="6175717"/>
            <a:ext cx="11816861" cy="646331"/>
          </a:xfrm>
          <a:prstGeom prst="rect">
            <a:avLst/>
          </a:prstGeom>
          <a:noFill/>
        </p:spPr>
        <p:txBody>
          <a:bodyPr wrap="square" rtlCol="0">
            <a:spAutoFit/>
          </a:bodyPr>
          <a:lstStyle/>
          <a:p>
            <a:r>
              <a:rPr lang="en-IN" dirty="0">
                <a:solidFill>
                  <a:schemeClr val="bg1"/>
                </a:solidFill>
                <a:latin typeface="Bahnschrift SemiBold" panose="020B0502040204020203" pitchFamily="34" charset="0"/>
              </a:rPr>
              <a:t>From the Above boxplot, we see that Outliers are present in Price. Hence it is our target variable. So no need to remove outliers in Price.</a:t>
            </a:r>
          </a:p>
        </p:txBody>
      </p:sp>
    </p:spTree>
    <p:extLst>
      <p:ext uri="{BB962C8B-B14F-4D97-AF65-F5344CB8AC3E}">
        <p14:creationId xmlns:p14="http://schemas.microsoft.com/office/powerpoint/2010/main" val="89999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8E463670-4729-9170-BD5A-B6EAC1F88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609"/>
            <a:ext cx="12192000" cy="665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42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82D1B17D-FCD8-7B33-7306-5B9DC08B7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4" y="0"/>
            <a:ext cx="11901268" cy="601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0202E1-5C4D-6026-98AB-F0ECF270D8B3}"/>
              </a:ext>
            </a:extLst>
          </p:cNvPr>
          <p:cNvSpPr txBox="1"/>
          <p:nvPr/>
        </p:nvSpPr>
        <p:spPr>
          <a:xfrm>
            <a:off x="295422" y="6010275"/>
            <a:ext cx="11798104" cy="646331"/>
          </a:xfrm>
          <a:prstGeom prst="rect">
            <a:avLst/>
          </a:prstGeom>
          <a:noFill/>
        </p:spPr>
        <p:txBody>
          <a:bodyPr wrap="square" rtlCol="0">
            <a:spAutoFit/>
          </a:bodyPr>
          <a:lstStyle/>
          <a:p>
            <a:r>
              <a:rPr lang="en-IN" dirty="0">
                <a:solidFill>
                  <a:schemeClr val="bg1"/>
                </a:solidFill>
                <a:latin typeface="Bahnschrift SemiBold" panose="020B0502040204020203" pitchFamily="34" charset="0"/>
              </a:rPr>
              <a:t>Departure Hour and Departure Minute is less correlated, Duration Hour is positive and highly correlated, Destination and Source is negatively correlated.</a:t>
            </a:r>
          </a:p>
        </p:txBody>
      </p:sp>
    </p:spTree>
    <p:extLst>
      <p:ext uri="{BB962C8B-B14F-4D97-AF65-F5344CB8AC3E}">
        <p14:creationId xmlns:p14="http://schemas.microsoft.com/office/powerpoint/2010/main" val="3917440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31C9A-4C78-464E-D588-C53FCF62C93C}"/>
              </a:ext>
            </a:extLst>
          </p:cNvPr>
          <p:cNvSpPr/>
          <p:nvPr/>
        </p:nvSpPr>
        <p:spPr>
          <a:xfrm>
            <a:off x="3134214" y="0"/>
            <a:ext cx="668324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C00000"/>
                </a:solidFill>
                <a:effectLst>
                  <a:outerShdw dist="38100" dir="2640000" algn="bl" rotWithShape="0">
                    <a:schemeClr val="accent1"/>
                  </a:outerShdw>
                </a:effectLst>
              </a:rPr>
              <a:t>Data Analysis Steps</a:t>
            </a:r>
          </a:p>
        </p:txBody>
      </p:sp>
      <p:sp>
        <p:nvSpPr>
          <p:cNvPr id="3" name="TextBox 2">
            <a:extLst>
              <a:ext uri="{FF2B5EF4-FFF2-40B4-BE49-F238E27FC236}">
                <a16:creationId xmlns:a16="http://schemas.microsoft.com/office/drawing/2014/main" id="{819000E8-F76B-157A-08A8-6920AB262AA6}"/>
              </a:ext>
            </a:extLst>
          </p:cNvPr>
          <p:cNvSpPr txBox="1"/>
          <p:nvPr/>
        </p:nvSpPr>
        <p:spPr>
          <a:xfrm>
            <a:off x="595532" y="856357"/>
            <a:ext cx="11221329" cy="6001643"/>
          </a:xfrm>
          <a:prstGeom prst="rect">
            <a:avLst/>
          </a:prstGeom>
          <a:noFill/>
        </p:spPr>
        <p:txBody>
          <a:bodyPr wrap="square" rtlCol="0">
            <a:spAutoFit/>
          </a:bodyPr>
          <a:lstStyle/>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Done the Feature engineering and extracted the hour and minute from Departure, Arrival and Duration to improve the data and linearity.</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Identified the Outliers and Skewness. Removed the skewness using the Power Transformer yeo-johnson method.</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Checked the correlation of data for Independent and Dependent Variables.</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Standardized the data using the Standard Scaler.</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Split the data into x and y variable for training and testing the data.</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Build the machine learning model and done the cross validation score. Performed the Hyper parameter tuning. Finalized the model and saved in Pickle.</a:t>
            </a:r>
          </a:p>
          <a:p>
            <a:pPr marL="342900" indent="-342900">
              <a:buFont typeface="Wingdings" panose="05000000000000000000" pitchFamily="2" charset="2"/>
              <a:buChar char="v"/>
            </a:pPr>
            <a:endParaRPr lang="en-IN"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solidFill>
                  <a:schemeClr val="bg1">
                    <a:lumMod val="95000"/>
                    <a:lumOff val="5000"/>
                  </a:schemeClr>
                </a:solidFill>
                <a:latin typeface="Times New Roman" panose="02020603050405020304" pitchFamily="18" charset="0"/>
                <a:cs typeface="Times New Roman" panose="02020603050405020304" pitchFamily="18" charset="0"/>
              </a:rPr>
              <a:t>Predicted the flight price. Compare the actual price and predicted price of flight.</a:t>
            </a:r>
          </a:p>
        </p:txBody>
      </p:sp>
    </p:spTree>
    <p:extLst>
      <p:ext uri="{BB962C8B-B14F-4D97-AF65-F5344CB8AC3E}">
        <p14:creationId xmlns:p14="http://schemas.microsoft.com/office/powerpoint/2010/main" val="2642430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FCABC-B420-1E5E-FAE7-A0F14A72F9D8}"/>
              </a:ext>
            </a:extLst>
          </p:cNvPr>
          <p:cNvSpPr/>
          <p:nvPr/>
        </p:nvSpPr>
        <p:spPr>
          <a:xfrm>
            <a:off x="2500227" y="252270"/>
            <a:ext cx="550343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Model Building</a:t>
            </a:r>
          </a:p>
        </p:txBody>
      </p:sp>
      <p:sp>
        <p:nvSpPr>
          <p:cNvPr id="3" name="TextBox 2">
            <a:extLst>
              <a:ext uri="{FF2B5EF4-FFF2-40B4-BE49-F238E27FC236}">
                <a16:creationId xmlns:a16="http://schemas.microsoft.com/office/drawing/2014/main" id="{0C0BFC6A-52D4-C061-F73A-C8BDD6C7CA41}"/>
              </a:ext>
            </a:extLst>
          </p:cNvPr>
          <p:cNvSpPr txBox="1"/>
          <p:nvPr/>
        </p:nvSpPr>
        <p:spPr>
          <a:xfrm>
            <a:off x="436098" y="1434905"/>
            <a:ext cx="11071274" cy="4524315"/>
          </a:xfrm>
          <a:prstGeom prst="rect">
            <a:avLst/>
          </a:prstGeom>
          <a:noFill/>
        </p:spPr>
        <p:txBody>
          <a:bodyPr wrap="square" rtlCol="0">
            <a:spAutoFit/>
          </a:bodyPr>
          <a:lstStyle/>
          <a:p>
            <a:r>
              <a:rPr lang="en-IN" dirty="0"/>
              <a:t>In this project Price is our target variable. It is a continuous variables. So it is a Regression Problem. We use the Regression Machine Learning algorithm to make the prediction.</a:t>
            </a:r>
          </a:p>
          <a:p>
            <a:endParaRPr lang="en-IN" dirty="0"/>
          </a:p>
          <a:p>
            <a:r>
              <a:rPr lang="en-IN" dirty="0"/>
              <a:t>After cleaning the data, Feature Engineering, Data Pre-processing. Data is good to proceed the model building and further analysis. We use the below Machine Learning Algorithm in our project.</a:t>
            </a:r>
          </a:p>
          <a:p>
            <a:endParaRPr lang="en-IN" dirty="0"/>
          </a:p>
          <a:p>
            <a:pPr marL="285750" indent="-285750">
              <a:buFont typeface="Wingdings" panose="05000000000000000000" pitchFamily="2" charset="2"/>
              <a:buChar char="Ø"/>
            </a:pPr>
            <a:r>
              <a:rPr lang="en-IN" dirty="0"/>
              <a:t>Linear Regression</a:t>
            </a:r>
          </a:p>
          <a:p>
            <a:pPr marL="285750" indent="-285750">
              <a:buFont typeface="Wingdings" panose="05000000000000000000" pitchFamily="2" charset="2"/>
              <a:buChar char="Ø"/>
            </a:pPr>
            <a:r>
              <a:rPr lang="en-IN" dirty="0"/>
              <a:t>Random Forest Regressor</a:t>
            </a:r>
          </a:p>
          <a:p>
            <a:pPr marL="285750" indent="-285750">
              <a:buFont typeface="Wingdings" panose="05000000000000000000" pitchFamily="2" charset="2"/>
              <a:buChar char="Ø"/>
            </a:pPr>
            <a:r>
              <a:rPr lang="en-IN" dirty="0"/>
              <a:t>Decision Tree Regressor</a:t>
            </a:r>
          </a:p>
          <a:p>
            <a:pPr marL="285750" indent="-285750">
              <a:buFont typeface="Wingdings" panose="05000000000000000000" pitchFamily="2" charset="2"/>
              <a:buChar char="Ø"/>
            </a:pPr>
            <a:r>
              <a:rPr lang="en-IN" dirty="0"/>
              <a:t>Bagging Regressor</a:t>
            </a:r>
          </a:p>
          <a:p>
            <a:pPr marL="285750" indent="-285750">
              <a:buFont typeface="Wingdings" panose="05000000000000000000" pitchFamily="2" charset="2"/>
              <a:buChar char="Ø"/>
            </a:pPr>
            <a:r>
              <a:rPr lang="en-IN" dirty="0"/>
              <a:t>Extreme Gradient Boosting Regressor</a:t>
            </a:r>
          </a:p>
          <a:p>
            <a:pPr marL="285750" indent="-285750">
              <a:buFont typeface="Wingdings" panose="05000000000000000000" pitchFamily="2" charset="2"/>
              <a:buChar char="Ø"/>
            </a:pPr>
            <a:r>
              <a:rPr lang="en-IN" dirty="0"/>
              <a:t>Ada Boost Regressor</a:t>
            </a:r>
          </a:p>
          <a:p>
            <a:pPr marL="285750" indent="-285750">
              <a:buFont typeface="Wingdings" panose="05000000000000000000" pitchFamily="2" charset="2"/>
              <a:buChar char="Ø"/>
            </a:pPr>
            <a:r>
              <a:rPr lang="en-IN" dirty="0"/>
              <a:t>Gradient Boosting Regressor</a:t>
            </a:r>
          </a:p>
          <a:p>
            <a:pPr marL="285750" indent="-285750">
              <a:buFont typeface="Wingdings" panose="05000000000000000000" pitchFamily="2" charset="2"/>
              <a:buChar char="Ø"/>
            </a:pPr>
            <a:r>
              <a:rPr lang="en-IN" dirty="0"/>
              <a:t>KNeighbors Regressor.</a:t>
            </a:r>
          </a:p>
          <a:p>
            <a:pPr algn="ctr"/>
            <a:endParaRPr lang="en-IN" dirty="0"/>
          </a:p>
          <a:p>
            <a:r>
              <a:rPr lang="en-IN" dirty="0"/>
              <a:t>We have got the best random state and r2 score. We used the evaluation metrics in the project.</a:t>
            </a:r>
          </a:p>
        </p:txBody>
      </p:sp>
      <p:pic>
        <p:nvPicPr>
          <p:cNvPr id="5" name="Picture 4">
            <a:extLst>
              <a:ext uri="{FF2B5EF4-FFF2-40B4-BE49-F238E27FC236}">
                <a16:creationId xmlns:a16="http://schemas.microsoft.com/office/drawing/2014/main" id="{48338407-E12D-C03F-23BE-5C218AC970BE}"/>
              </a:ext>
            </a:extLst>
          </p:cNvPr>
          <p:cNvPicPr>
            <a:picLocks noChangeAspect="1"/>
          </p:cNvPicPr>
          <p:nvPr/>
        </p:nvPicPr>
        <p:blipFill>
          <a:blip r:embed="rId2"/>
          <a:stretch>
            <a:fillRect/>
          </a:stretch>
        </p:blipFill>
        <p:spPr>
          <a:xfrm>
            <a:off x="6095999" y="3067783"/>
            <a:ext cx="5945945" cy="2355312"/>
          </a:xfrm>
          <a:prstGeom prst="rect">
            <a:avLst/>
          </a:prstGeom>
        </p:spPr>
      </p:pic>
    </p:spTree>
    <p:extLst>
      <p:ext uri="{BB962C8B-B14F-4D97-AF65-F5344CB8AC3E}">
        <p14:creationId xmlns:p14="http://schemas.microsoft.com/office/powerpoint/2010/main" val="658690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3085370" y="238203"/>
            <a:ext cx="548669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Linear Regression</a:t>
            </a:r>
          </a:p>
        </p:txBody>
      </p:sp>
      <p:pic>
        <p:nvPicPr>
          <p:cNvPr id="4" name="Picture 3">
            <a:extLst>
              <a:ext uri="{FF2B5EF4-FFF2-40B4-BE49-F238E27FC236}">
                <a16:creationId xmlns:a16="http://schemas.microsoft.com/office/drawing/2014/main" id="{2AF162F3-AD08-DBB4-14A4-0D491169CD55}"/>
              </a:ext>
            </a:extLst>
          </p:cNvPr>
          <p:cNvPicPr>
            <a:picLocks noChangeAspect="1"/>
          </p:cNvPicPr>
          <p:nvPr/>
        </p:nvPicPr>
        <p:blipFill>
          <a:blip r:embed="rId2"/>
          <a:stretch>
            <a:fillRect/>
          </a:stretch>
        </p:blipFill>
        <p:spPr>
          <a:xfrm>
            <a:off x="512517" y="1350352"/>
            <a:ext cx="6211840" cy="3685882"/>
          </a:xfrm>
          <a:prstGeom prst="rect">
            <a:avLst/>
          </a:prstGeom>
        </p:spPr>
      </p:pic>
      <p:pic>
        <p:nvPicPr>
          <p:cNvPr id="18436" name="Picture 4">
            <a:extLst>
              <a:ext uri="{FF2B5EF4-FFF2-40B4-BE49-F238E27FC236}">
                <a16:creationId xmlns:a16="http://schemas.microsoft.com/office/drawing/2014/main" id="{050C3761-2030-49B2-EF41-951A804E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046" y="1350352"/>
            <a:ext cx="5209954" cy="39672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Linear Regression Model and checked the evaluation metrics. We got the r2 score as 22%. It didn’t give the high accuracy. We will check the other models to check the accuracy.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spTree>
    <p:extLst>
      <p:ext uri="{BB962C8B-B14F-4D97-AF65-F5344CB8AC3E}">
        <p14:creationId xmlns:p14="http://schemas.microsoft.com/office/powerpoint/2010/main" val="282727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2214113" y="238203"/>
            <a:ext cx="7229223"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Decision Tree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Decision Tree Regressor Model and checked the evaluation metrics. We got the r2 score as 17%. It didn’t give the high accuracy. We will check the other models to check the accuracy.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6" name="Picture 5">
            <a:extLst>
              <a:ext uri="{FF2B5EF4-FFF2-40B4-BE49-F238E27FC236}">
                <a16:creationId xmlns:a16="http://schemas.microsoft.com/office/drawing/2014/main" id="{692ACC47-BC5C-3B12-3EEC-CD2F3088749F}"/>
              </a:ext>
            </a:extLst>
          </p:cNvPr>
          <p:cNvPicPr>
            <a:picLocks noChangeAspect="1"/>
          </p:cNvPicPr>
          <p:nvPr/>
        </p:nvPicPr>
        <p:blipFill>
          <a:blip r:embed="rId2"/>
          <a:stretch>
            <a:fillRect/>
          </a:stretch>
        </p:blipFill>
        <p:spPr>
          <a:xfrm>
            <a:off x="243589" y="1161533"/>
            <a:ext cx="6100940" cy="3748092"/>
          </a:xfrm>
          <a:prstGeom prst="rect">
            <a:avLst/>
          </a:prstGeom>
        </p:spPr>
      </p:pic>
      <p:pic>
        <p:nvPicPr>
          <p:cNvPr id="19458" name="Picture 2">
            <a:extLst>
              <a:ext uri="{FF2B5EF4-FFF2-40B4-BE49-F238E27FC236}">
                <a16:creationId xmlns:a16="http://schemas.microsoft.com/office/drawing/2014/main" id="{CC465F3E-DE3A-EB14-ECF5-841EBA413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218" y="1161533"/>
            <a:ext cx="5346193" cy="40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610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1895952" y="238203"/>
            <a:ext cx="7865551"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Random Forest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Random Forest Regressor Model and checked the evaluation metrics. We got the r2 score as 58%.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4" name="Picture 3">
            <a:extLst>
              <a:ext uri="{FF2B5EF4-FFF2-40B4-BE49-F238E27FC236}">
                <a16:creationId xmlns:a16="http://schemas.microsoft.com/office/drawing/2014/main" id="{63D43E92-0318-9449-E8A0-897E36A70C98}"/>
              </a:ext>
            </a:extLst>
          </p:cNvPr>
          <p:cNvPicPr>
            <a:picLocks noChangeAspect="1"/>
          </p:cNvPicPr>
          <p:nvPr/>
        </p:nvPicPr>
        <p:blipFill>
          <a:blip r:embed="rId2"/>
          <a:stretch>
            <a:fillRect/>
          </a:stretch>
        </p:blipFill>
        <p:spPr>
          <a:xfrm>
            <a:off x="95250" y="1161533"/>
            <a:ext cx="6000750" cy="3818430"/>
          </a:xfrm>
          <a:prstGeom prst="rect">
            <a:avLst/>
          </a:prstGeom>
        </p:spPr>
      </p:pic>
      <p:pic>
        <p:nvPicPr>
          <p:cNvPr id="20482" name="Picture 2">
            <a:extLst>
              <a:ext uri="{FF2B5EF4-FFF2-40B4-BE49-F238E27FC236}">
                <a16:creationId xmlns:a16="http://schemas.microsoft.com/office/drawing/2014/main" id="{F8399250-8B0F-3212-434A-549442CA3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258" y="1161533"/>
            <a:ext cx="5570807" cy="40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87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EBB70-F9F7-826E-B539-C56E929C7AE5}"/>
              </a:ext>
            </a:extLst>
          </p:cNvPr>
          <p:cNvSpPr txBox="1"/>
          <p:nvPr/>
        </p:nvSpPr>
        <p:spPr>
          <a:xfrm>
            <a:off x="4412974" y="530087"/>
            <a:ext cx="2835965" cy="1261884"/>
          </a:xfrm>
          <a:prstGeom prst="rect">
            <a:avLst/>
          </a:prstGeom>
          <a:noFill/>
        </p:spPr>
        <p:txBody>
          <a:bodyPr wrap="square" rtlCol="0">
            <a:spAutoFit/>
          </a:bodyPr>
          <a:lstStyle/>
          <a:p>
            <a:pPr algn="ctr"/>
            <a:r>
              <a:rPr lang="en-IN" sz="2800" b="1" i="1" dirty="0">
                <a:solidFill>
                  <a:schemeClr val="bg1"/>
                </a:solidFill>
                <a:latin typeface="Arial Black" panose="020B0A04020102020204" pitchFamily="34" charset="0"/>
              </a:rPr>
              <a:t>Introduction</a:t>
            </a:r>
            <a:endParaRPr lang="en-IN" sz="2400" b="1" i="1" dirty="0">
              <a:solidFill>
                <a:schemeClr val="bg1"/>
              </a:solidFill>
              <a:latin typeface="Arial Black" panose="020B0A04020102020204" pitchFamily="34" charset="0"/>
            </a:endParaRPr>
          </a:p>
          <a:p>
            <a:endParaRPr lang="en-IN" sz="2400" b="1" i="1" dirty="0">
              <a:solidFill>
                <a:schemeClr val="bg1"/>
              </a:solidFill>
              <a:latin typeface="Arial Black" panose="020B0A04020102020204" pitchFamily="34" charset="0"/>
            </a:endParaRPr>
          </a:p>
          <a:p>
            <a:endParaRPr lang="en-IN" sz="2400" b="1" i="1" dirty="0">
              <a:solidFill>
                <a:schemeClr val="bg1"/>
              </a:solidFill>
              <a:latin typeface="Arial Black" panose="020B0A04020102020204" pitchFamily="34" charset="0"/>
            </a:endParaRPr>
          </a:p>
        </p:txBody>
      </p:sp>
      <p:sp>
        <p:nvSpPr>
          <p:cNvPr id="3" name="TextBox 2">
            <a:extLst>
              <a:ext uri="{FF2B5EF4-FFF2-40B4-BE49-F238E27FC236}">
                <a16:creationId xmlns:a16="http://schemas.microsoft.com/office/drawing/2014/main" id="{6D297A01-E262-0BC8-53B8-401CEAD9FDCF}"/>
              </a:ext>
            </a:extLst>
          </p:cNvPr>
          <p:cNvSpPr txBox="1"/>
          <p:nvPr/>
        </p:nvSpPr>
        <p:spPr>
          <a:xfrm>
            <a:off x="1179443" y="1208875"/>
            <a:ext cx="6811617" cy="5078313"/>
          </a:xfrm>
          <a:prstGeom prst="rect">
            <a:avLst/>
          </a:prstGeom>
          <a:noFill/>
        </p:spPr>
        <p:txBody>
          <a:bodyPr wrap="square" rtlCol="0">
            <a:spAutoFit/>
          </a:bodyPr>
          <a:lstStyle/>
          <a:p>
            <a:pPr marL="285750" indent="-285750" algn="l">
              <a:buFont typeface="Wingdings" panose="05000000000000000000" pitchFamily="2" charset="2"/>
              <a:buChar char="q"/>
            </a:pPr>
            <a:r>
              <a:rPr lang="en-IN" b="0" i="0" dirty="0">
                <a:solidFill>
                  <a:srgbClr val="212121"/>
                </a:solidFill>
                <a:effectLst/>
                <a:latin typeface="Roboto" panose="02000000000000000000" pitchFamily="2" charset="0"/>
              </a:rPr>
              <a:t>The airline industry encompasses a wide range of businesses, called airlines, which offer air transport services for paying customers or business partners. These air transport services are provided for both human travellers and cargo, and are most commonly offered via jets, although some airlines also use helicopters.</a:t>
            </a:r>
          </a:p>
          <a:p>
            <a:pPr marL="285750" indent="-285750" algn="l">
              <a:buFont typeface="Wingdings" panose="05000000000000000000" pitchFamily="2" charset="2"/>
              <a:buChar char="q"/>
            </a:pPr>
            <a:r>
              <a:rPr lang="en-IN" b="0" i="0" dirty="0">
                <a:solidFill>
                  <a:srgbClr val="212121"/>
                </a:solidFill>
                <a:effectLst/>
                <a:latin typeface="Roboto" panose="02000000000000000000" pitchFamily="2" charset="0"/>
              </a:rPr>
              <a:t>Airlines may offer scheduled and/or chartered services and the airline industry forms a key part of the wider travel industry, providing customers with the ability to purchase seats on flights and travel to different parts of the world. The airline industry offers a variety of career paths, including pilots, flight attendants and ground crew.</a:t>
            </a:r>
          </a:p>
          <a:p>
            <a:pPr marL="285750" indent="-285750" algn="l">
              <a:buFont typeface="Wingdings" panose="05000000000000000000" pitchFamily="2" charset="2"/>
              <a:buChar char="q"/>
            </a:pPr>
            <a:r>
              <a:rPr lang="en-IN" b="0" i="0" dirty="0">
                <a:solidFill>
                  <a:srgbClr val="212121"/>
                </a:solidFill>
                <a:effectLst/>
                <a:latin typeface="Roboto" panose="02000000000000000000" pitchFamily="2" charset="0"/>
              </a:rPr>
              <a:t>Airlines are often grouped into different categories and precise definitions can vary in different parts of the world.</a:t>
            </a:r>
          </a:p>
          <a:p>
            <a:pPr marL="285750" indent="-285750" algn="ctr">
              <a:buFont typeface="Wingdings" panose="05000000000000000000" pitchFamily="2" charset="2"/>
              <a:buChar char="v"/>
            </a:pPr>
            <a:r>
              <a:rPr lang="en-IN" dirty="0">
                <a:solidFill>
                  <a:srgbClr val="212121"/>
                </a:solidFill>
                <a:latin typeface="Roboto" panose="02000000000000000000" pitchFamily="2" charset="0"/>
              </a:rPr>
              <a:t>       International Airlines</a:t>
            </a:r>
          </a:p>
          <a:p>
            <a:pPr marL="285750" indent="-285750" algn="ctr">
              <a:buFont typeface="Wingdings" panose="05000000000000000000" pitchFamily="2" charset="2"/>
              <a:buChar char="v"/>
            </a:pPr>
            <a:r>
              <a:rPr lang="en-IN" dirty="0">
                <a:solidFill>
                  <a:srgbClr val="212121"/>
                </a:solidFill>
                <a:latin typeface="Roboto" panose="02000000000000000000" pitchFamily="2" charset="0"/>
              </a:rPr>
              <a:t> National Airlines</a:t>
            </a:r>
          </a:p>
          <a:p>
            <a:pPr marL="285750" indent="-285750" algn="ctr">
              <a:buFont typeface="Wingdings" panose="05000000000000000000" pitchFamily="2" charset="2"/>
              <a:buChar char="v"/>
            </a:pPr>
            <a:r>
              <a:rPr lang="en-IN" dirty="0">
                <a:solidFill>
                  <a:srgbClr val="212121"/>
                </a:solidFill>
                <a:latin typeface="Roboto" panose="02000000000000000000" pitchFamily="2" charset="0"/>
              </a:rPr>
              <a:t> Regional Airlines</a:t>
            </a:r>
          </a:p>
          <a:p>
            <a:pPr algn="l"/>
            <a:endParaRPr lang="en-IN" dirty="0">
              <a:solidFill>
                <a:srgbClr val="212121"/>
              </a:solidFill>
              <a:latin typeface="Roboto" panose="02000000000000000000" pitchFamily="2" charset="0"/>
            </a:endParaRPr>
          </a:p>
        </p:txBody>
      </p:sp>
      <p:pic>
        <p:nvPicPr>
          <p:cNvPr id="1026" name="Picture 2" descr="See the source image">
            <a:extLst>
              <a:ext uri="{FF2B5EF4-FFF2-40B4-BE49-F238E27FC236}">
                <a16:creationId xmlns:a16="http://schemas.microsoft.com/office/drawing/2014/main" id="{722668DD-E4DF-5CE6-0F07-626427CBD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52" y="530087"/>
            <a:ext cx="3816625" cy="544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0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2412121" y="238203"/>
            <a:ext cx="6833217"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KNeighbors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a:t>
            </a:r>
            <a:r>
              <a:rPr lang="en-IN" sz="2000" dirty="0" err="1">
                <a:latin typeface="Franklin Gothic Medium" panose="020B0603020102020204" pitchFamily="34" charset="0"/>
              </a:rPr>
              <a:t>Kneigbors</a:t>
            </a:r>
            <a:r>
              <a:rPr lang="en-IN" sz="2000" dirty="0">
                <a:latin typeface="Franklin Gothic Medium" panose="020B0603020102020204" pitchFamily="34" charset="0"/>
              </a:rPr>
              <a:t> Regressor Model and checked the evaluation metrics. We got the r2 score as 31%.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6" name="Picture 5">
            <a:extLst>
              <a:ext uri="{FF2B5EF4-FFF2-40B4-BE49-F238E27FC236}">
                <a16:creationId xmlns:a16="http://schemas.microsoft.com/office/drawing/2014/main" id="{2C84EF6C-D97A-571D-D57F-F5E41D465A27}"/>
              </a:ext>
            </a:extLst>
          </p:cNvPr>
          <p:cNvPicPr>
            <a:picLocks noChangeAspect="1"/>
          </p:cNvPicPr>
          <p:nvPr/>
        </p:nvPicPr>
        <p:blipFill>
          <a:blip r:embed="rId2"/>
          <a:stretch>
            <a:fillRect/>
          </a:stretch>
        </p:blipFill>
        <p:spPr>
          <a:xfrm>
            <a:off x="89095" y="1161533"/>
            <a:ext cx="5814648" cy="3649618"/>
          </a:xfrm>
          <a:prstGeom prst="rect">
            <a:avLst/>
          </a:prstGeom>
        </p:spPr>
      </p:pic>
      <p:pic>
        <p:nvPicPr>
          <p:cNvPr id="21506" name="Picture 2">
            <a:extLst>
              <a:ext uri="{FF2B5EF4-FFF2-40B4-BE49-F238E27FC236}">
                <a16:creationId xmlns:a16="http://schemas.microsoft.com/office/drawing/2014/main" id="{E2362704-FEDE-D6D3-38BC-68932CE51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258" y="1161533"/>
            <a:ext cx="5814647" cy="381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2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1454331" y="238203"/>
            <a:ext cx="874880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Gradient Boosting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Gradient Boosting Regressor Model and checked the evaluation metrics. We got the r2 score as 52%.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4" name="Picture 3">
            <a:extLst>
              <a:ext uri="{FF2B5EF4-FFF2-40B4-BE49-F238E27FC236}">
                <a16:creationId xmlns:a16="http://schemas.microsoft.com/office/drawing/2014/main" id="{8359D434-2285-16C4-FCA3-5C1879C0DFAC}"/>
              </a:ext>
            </a:extLst>
          </p:cNvPr>
          <p:cNvPicPr>
            <a:picLocks noChangeAspect="1"/>
          </p:cNvPicPr>
          <p:nvPr/>
        </p:nvPicPr>
        <p:blipFill>
          <a:blip r:embed="rId2"/>
          <a:stretch>
            <a:fillRect/>
          </a:stretch>
        </p:blipFill>
        <p:spPr>
          <a:xfrm>
            <a:off x="89095" y="1260007"/>
            <a:ext cx="6199163" cy="3719956"/>
          </a:xfrm>
          <a:prstGeom prst="rect">
            <a:avLst/>
          </a:prstGeom>
        </p:spPr>
      </p:pic>
      <p:pic>
        <p:nvPicPr>
          <p:cNvPr id="22530" name="Picture 2">
            <a:extLst>
              <a:ext uri="{FF2B5EF4-FFF2-40B4-BE49-F238E27FC236}">
                <a16:creationId xmlns:a16="http://schemas.microsoft.com/office/drawing/2014/main" id="{1A5C21B2-D1D1-C18F-ECF4-E03E9EC22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961" y="1260007"/>
            <a:ext cx="5384307" cy="396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091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2938713" y="238203"/>
            <a:ext cx="578004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Bagging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Bagging Regressor Model and checked the evaluation metrics. We got the r2 score as 55%.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6" name="Picture 5">
            <a:extLst>
              <a:ext uri="{FF2B5EF4-FFF2-40B4-BE49-F238E27FC236}">
                <a16:creationId xmlns:a16="http://schemas.microsoft.com/office/drawing/2014/main" id="{744FF589-3B2C-909C-E48E-0D9045D9A09C}"/>
              </a:ext>
            </a:extLst>
          </p:cNvPr>
          <p:cNvPicPr>
            <a:picLocks noChangeAspect="1"/>
          </p:cNvPicPr>
          <p:nvPr/>
        </p:nvPicPr>
        <p:blipFill>
          <a:blip r:embed="rId2"/>
          <a:stretch>
            <a:fillRect/>
          </a:stretch>
        </p:blipFill>
        <p:spPr>
          <a:xfrm>
            <a:off x="166938" y="1260006"/>
            <a:ext cx="6219794" cy="3565211"/>
          </a:xfrm>
          <a:prstGeom prst="rect">
            <a:avLst/>
          </a:prstGeom>
        </p:spPr>
      </p:pic>
      <p:pic>
        <p:nvPicPr>
          <p:cNvPr id="23554" name="Picture 2">
            <a:extLst>
              <a:ext uri="{FF2B5EF4-FFF2-40B4-BE49-F238E27FC236}">
                <a16:creationId xmlns:a16="http://schemas.microsoft.com/office/drawing/2014/main" id="{72DADA42-B13C-83D3-A7A6-45D67F9B5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030" y="1260006"/>
            <a:ext cx="5254032" cy="374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80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8ABD7-7164-5E2B-0A5F-8680751AE024}"/>
              </a:ext>
            </a:extLst>
          </p:cNvPr>
          <p:cNvSpPr/>
          <p:nvPr/>
        </p:nvSpPr>
        <p:spPr>
          <a:xfrm>
            <a:off x="118144" y="238203"/>
            <a:ext cx="1142120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01600">
                    <a:schemeClr val="accent2">
                      <a:satMod val="175000"/>
                      <a:alpha val="40000"/>
                    </a:schemeClr>
                  </a:glow>
                  <a:outerShdw dist="38100" dir="2700000" algn="bl" rotWithShape="0">
                    <a:schemeClr val="accent5"/>
                  </a:outerShdw>
                </a:effectLst>
              </a:rPr>
              <a:t>Extreme Gradient Boosting Regressor</a:t>
            </a:r>
          </a:p>
        </p:txBody>
      </p:sp>
      <p:sp>
        <p:nvSpPr>
          <p:cNvPr id="5" name="TextBox 4">
            <a:extLst>
              <a:ext uri="{FF2B5EF4-FFF2-40B4-BE49-F238E27FC236}">
                <a16:creationId xmlns:a16="http://schemas.microsoft.com/office/drawing/2014/main" id="{FFDB3DC6-DDE9-47CE-EAF6-417A93647484}"/>
              </a:ext>
            </a:extLst>
          </p:cNvPr>
          <p:cNvSpPr txBox="1"/>
          <p:nvPr/>
        </p:nvSpPr>
        <p:spPr>
          <a:xfrm>
            <a:off x="829994" y="5225053"/>
            <a:ext cx="10916529" cy="1323439"/>
          </a:xfrm>
          <a:prstGeom prst="rect">
            <a:avLst/>
          </a:prstGeom>
          <a:noFill/>
        </p:spPr>
        <p:txBody>
          <a:bodyPr wrap="square" rtlCol="0">
            <a:spAutoFit/>
          </a:bodyPr>
          <a:lstStyle/>
          <a:p>
            <a:r>
              <a:rPr lang="en-IN" sz="2000" dirty="0">
                <a:latin typeface="Franklin Gothic Medium" panose="020B0603020102020204" pitchFamily="34" charset="0"/>
              </a:rPr>
              <a:t>Build the Extreme Gradient Boosting Regressor Model and checked the evaluation metrics. We got the r2 score as 61%. </a:t>
            </a:r>
          </a:p>
          <a:p>
            <a:r>
              <a:rPr lang="en-IN" sz="2000" dirty="0">
                <a:latin typeface="Franklin Gothic Medium" panose="020B0603020102020204" pitchFamily="34" charset="0"/>
              </a:rPr>
              <a:t>In the Regression plot, the straight line is our actual data and dot denoted the predicted data. We see that how actual and predicted values are spread.</a:t>
            </a:r>
          </a:p>
        </p:txBody>
      </p:sp>
      <p:pic>
        <p:nvPicPr>
          <p:cNvPr id="4" name="Picture 3">
            <a:extLst>
              <a:ext uri="{FF2B5EF4-FFF2-40B4-BE49-F238E27FC236}">
                <a16:creationId xmlns:a16="http://schemas.microsoft.com/office/drawing/2014/main" id="{596FC5C0-E107-2010-AB9F-A4BD4E81513E}"/>
              </a:ext>
            </a:extLst>
          </p:cNvPr>
          <p:cNvPicPr>
            <a:picLocks noChangeAspect="1"/>
          </p:cNvPicPr>
          <p:nvPr/>
        </p:nvPicPr>
        <p:blipFill>
          <a:blip r:embed="rId2"/>
          <a:stretch>
            <a:fillRect/>
          </a:stretch>
        </p:blipFill>
        <p:spPr>
          <a:xfrm>
            <a:off x="118144" y="1039876"/>
            <a:ext cx="6667500" cy="4076700"/>
          </a:xfrm>
          <a:prstGeom prst="rect">
            <a:avLst/>
          </a:prstGeom>
        </p:spPr>
      </p:pic>
      <p:pic>
        <p:nvPicPr>
          <p:cNvPr id="24578" name="Picture 2">
            <a:extLst>
              <a:ext uri="{FF2B5EF4-FFF2-40B4-BE49-F238E27FC236}">
                <a16:creationId xmlns:a16="http://schemas.microsoft.com/office/drawing/2014/main" id="{0A8F320A-8D98-AAF6-5343-9ED1254A1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046" y="1039875"/>
            <a:ext cx="4933289" cy="418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8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0AAFD8-5DE1-68A7-DAD2-B5C6A2452557}"/>
              </a:ext>
            </a:extLst>
          </p:cNvPr>
          <p:cNvSpPr/>
          <p:nvPr/>
        </p:nvSpPr>
        <p:spPr>
          <a:xfrm>
            <a:off x="2699942" y="350745"/>
            <a:ext cx="679211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Cross Validation Score</a:t>
            </a:r>
          </a:p>
        </p:txBody>
      </p:sp>
      <p:pic>
        <p:nvPicPr>
          <p:cNvPr id="4" name="Picture 3">
            <a:extLst>
              <a:ext uri="{FF2B5EF4-FFF2-40B4-BE49-F238E27FC236}">
                <a16:creationId xmlns:a16="http://schemas.microsoft.com/office/drawing/2014/main" id="{73B120A1-10D7-A4B7-BEC6-4DC3596B8106}"/>
              </a:ext>
            </a:extLst>
          </p:cNvPr>
          <p:cNvPicPr>
            <a:picLocks noChangeAspect="1"/>
          </p:cNvPicPr>
          <p:nvPr/>
        </p:nvPicPr>
        <p:blipFill>
          <a:blip r:embed="rId2"/>
          <a:stretch>
            <a:fillRect/>
          </a:stretch>
        </p:blipFill>
        <p:spPr>
          <a:xfrm>
            <a:off x="1957387" y="1274075"/>
            <a:ext cx="8277225" cy="4043513"/>
          </a:xfrm>
          <a:prstGeom prst="rect">
            <a:avLst/>
          </a:prstGeom>
        </p:spPr>
      </p:pic>
      <p:sp>
        <p:nvSpPr>
          <p:cNvPr id="5" name="TextBox 4">
            <a:extLst>
              <a:ext uri="{FF2B5EF4-FFF2-40B4-BE49-F238E27FC236}">
                <a16:creationId xmlns:a16="http://schemas.microsoft.com/office/drawing/2014/main" id="{44528C22-D51F-5733-FF89-EBAC13308FCA}"/>
              </a:ext>
            </a:extLst>
          </p:cNvPr>
          <p:cNvSpPr txBox="1"/>
          <p:nvPr/>
        </p:nvSpPr>
        <p:spPr>
          <a:xfrm flipH="1">
            <a:off x="1294228" y="5683348"/>
            <a:ext cx="10529669" cy="1015663"/>
          </a:xfrm>
          <a:prstGeom prst="rect">
            <a:avLst/>
          </a:prstGeom>
          <a:noFill/>
        </p:spPr>
        <p:txBody>
          <a:bodyPr wrap="square" rtlCol="0">
            <a:spAutoFit/>
          </a:bodyPr>
          <a:lstStyle/>
          <a:p>
            <a:r>
              <a:rPr lang="en-IN" sz="2000" dirty="0"/>
              <a:t>We have checked the cross validation score of various machine learning model. Based on the analysis, we got the Extreme Gradient Boosting Regressor model as our final model. As it gives a good accuracy as compare to other models.</a:t>
            </a:r>
          </a:p>
        </p:txBody>
      </p:sp>
    </p:spTree>
    <p:extLst>
      <p:ext uri="{BB962C8B-B14F-4D97-AF65-F5344CB8AC3E}">
        <p14:creationId xmlns:p14="http://schemas.microsoft.com/office/powerpoint/2010/main" val="393863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0D1287-0CF5-14DF-3E66-34B3876D91BA}"/>
              </a:ext>
            </a:extLst>
          </p:cNvPr>
          <p:cNvSpPr/>
          <p:nvPr/>
        </p:nvSpPr>
        <p:spPr>
          <a:xfrm>
            <a:off x="2365570" y="125661"/>
            <a:ext cx="7151381" cy="923330"/>
          </a:xfrm>
          <a:prstGeom prst="rect">
            <a:avLst/>
          </a:prstGeom>
          <a:noFill/>
        </p:spPr>
        <p:txBody>
          <a:bodyPr wrap="none" lIns="91440" tIns="45720" rIns="91440" bIns="45720">
            <a:spAutoFit/>
          </a:bodyPr>
          <a:lstStyle/>
          <a:p>
            <a:pPr algn="ctr"/>
            <a:r>
              <a:rPr lang="en-US" sz="5400" b="0" cap="none" spc="0" dirty="0">
                <a:ln w="0"/>
                <a:solidFill>
                  <a:srgbClr val="FFFF00"/>
                </a:solidFill>
                <a:effectLst>
                  <a:reflection blurRad="6350" stA="53000" endA="300" endPos="35500" dir="5400000" sy="-90000" algn="bl" rotWithShape="0"/>
                </a:effectLst>
              </a:rPr>
              <a:t>Hyper Parameter Tuning</a:t>
            </a:r>
          </a:p>
        </p:txBody>
      </p:sp>
      <p:pic>
        <p:nvPicPr>
          <p:cNvPr id="4" name="Picture 3">
            <a:extLst>
              <a:ext uri="{FF2B5EF4-FFF2-40B4-BE49-F238E27FC236}">
                <a16:creationId xmlns:a16="http://schemas.microsoft.com/office/drawing/2014/main" id="{FA620413-78C9-C01B-E85A-A61F486DF751}"/>
              </a:ext>
            </a:extLst>
          </p:cNvPr>
          <p:cNvPicPr>
            <a:picLocks noChangeAspect="1"/>
          </p:cNvPicPr>
          <p:nvPr/>
        </p:nvPicPr>
        <p:blipFill>
          <a:blip r:embed="rId2"/>
          <a:stretch>
            <a:fillRect/>
          </a:stretch>
        </p:blipFill>
        <p:spPr>
          <a:xfrm>
            <a:off x="560217" y="1176337"/>
            <a:ext cx="5810250" cy="4505325"/>
          </a:xfrm>
          <a:prstGeom prst="rect">
            <a:avLst/>
          </a:prstGeom>
        </p:spPr>
      </p:pic>
      <p:pic>
        <p:nvPicPr>
          <p:cNvPr id="6" name="Picture 5">
            <a:extLst>
              <a:ext uri="{FF2B5EF4-FFF2-40B4-BE49-F238E27FC236}">
                <a16:creationId xmlns:a16="http://schemas.microsoft.com/office/drawing/2014/main" id="{23E3A301-98C6-A83A-FAC6-C963E6F051CF}"/>
              </a:ext>
            </a:extLst>
          </p:cNvPr>
          <p:cNvPicPr>
            <a:picLocks noChangeAspect="1"/>
          </p:cNvPicPr>
          <p:nvPr/>
        </p:nvPicPr>
        <p:blipFill>
          <a:blip r:embed="rId3"/>
          <a:stretch>
            <a:fillRect/>
          </a:stretch>
        </p:blipFill>
        <p:spPr>
          <a:xfrm>
            <a:off x="6554958" y="1176337"/>
            <a:ext cx="5515122" cy="4505325"/>
          </a:xfrm>
          <a:prstGeom prst="rect">
            <a:avLst/>
          </a:prstGeom>
        </p:spPr>
      </p:pic>
      <p:sp>
        <p:nvSpPr>
          <p:cNvPr id="7" name="TextBox 6">
            <a:extLst>
              <a:ext uri="{FF2B5EF4-FFF2-40B4-BE49-F238E27FC236}">
                <a16:creationId xmlns:a16="http://schemas.microsoft.com/office/drawing/2014/main" id="{ABF08B1A-DC0E-586C-B832-CADBF482B1DB}"/>
              </a:ext>
            </a:extLst>
          </p:cNvPr>
          <p:cNvSpPr txBox="1"/>
          <p:nvPr/>
        </p:nvSpPr>
        <p:spPr>
          <a:xfrm>
            <a:off x="407962" y="5950634"/>
            <a:ext cx="11282289" cy="646331"/>
          </a:xfrm>
          <a:prstGeom prst="rect">
            <a:avLst/>
          </a:prstGeom>
          <a:noFill/>
        </p:spPr>
        <p:txBody>
          <a:bodyPr wrap="square" rtlCol="0">
            <a:spAutoFit/>
          </a:bodyPr>
          <a:lstStyle/>
          <a:p>
            <a:r>
              <a:rPr lang="en-IN" dirty="0"/>
              <a:t>I have done the hyper parameter tuning for our final model. It didn’t increase the accuracy. Checked the best parameter, score, Estimators.</a:t>
            </a:r>
          </a:p>
        </p:txBody>
      </p:sp>
    </p:spTree>
    <p:extLst>
      <p:ext uri="{BB962C8B-B14F-4D97-AF65-F5344CB8AC3E}">
        <p14:creationId xmlns:p14="http://schemas.microsoft.com/office/powerpoint/2010/main" val="2287422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1196DB-377D-9300-44A4-CAF29F2302FF}"/>
              </a:ext>
            </a:extLst>
          </p:cNvPr>
          <p:cNvSpPr/>
          <p:nvPr/>
        </p:nvSpPr>
        <p:spPr>
          <a:xfrm>
            <a:off x="2692311" y="336677"/>
            <a:ext cx="60195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Saving the Model</a:t>
            </a:r>
          </a:p>
        </p:txBody>
      </p:sp>
      <p:pic>
        <p:nvPicPr>
          <p:cNvPr id="4" name="Picture 3">
            <a:extLst>
              <a:ext uri="{FF2B5EF4-FFF2-40B4-BE49-F238E27FC236}">
                <a16:creationId xmlns:a16="http://schemas.microsoft.com/office/drawing/2014/main" id="{879C9A7D-B8D7-B600-4C48-82A9D1E0D474}"/>
              </a:ext>
            </a:extLst>
          </p:cNvPr>
          <p:cNvPicPr>
            <a:picLocks noChangeAspect="1"/>
          </p:cNvPicPr>
          <p:nvPr/>
        </p:nvPicPr>
        <p:blipFill>
          <a:blip r:embed="rId3"/>
          <a:stretch>
            <a:fillRect/>
          </a:stretch>
        </p:blipFill>
        <p:spPr>
          <a:xfrm>
            <a:off x="984738" y="1200150"/>
            <a:ext cx="10536702" cy="4457700"/>
          </a:xfrm>
          <a:prstGeom prst="rect">
            <a:avLst/>
          </a:prstGeom>
        </p:spPr>
      </p:pic>
      <p:sp>
        <p:nvSpPr>
          <p:cNvPr id="5" name="TextBox 4">
            <a:extLst>
              <a:ext uri="{FF2B5EF4-FFF2-40B4-BE49-F238E27FC236}">
                <a16:creationId xmlns:a16="http://schemas.microsoft.com/office/drawing/2014/main" id="{2FD6857E-0C65-5E2A-A934-5E13654762E6}"/>
              </a:ext>
            </a:extLst>
          </p:cNvPr>
          <p:cNvSpPr txBox="1"/>
          <p:nvPr/>
        </p:nvSpPr>
        <p:spPr>
          <a:xfrm>
            <a:off x="703385" y="5978769"/>
            <a:ext cx="10536702" cy="369332"/>
          </a:xfrm>
          <a:prstGeom prst="rect">
            <a:avLst/>
          </a:prstGeom>
          <a:noFill/>
        </p:spPr>
        <p:txBody>
          <a:bodyPr wrap="square" rtlCol="0">
            <a:spAutoFit/>
          </a:bodyPr>
          <a:lstStyle/>
          <a:p>
            <a:r>
              <a:rPr lang="en-IN" dirty="0"/>
              <a:t>We have finally saved the model for future use using the Pickle and predicted the value.</a:t>
            </a:r>
          </a:p>
        </p:txBody>
      </p:sp>
    </p:spTree>
    <p:extLst>
      <p:ext uri="{BB962C8B-B14F-4D97-AF65-F5344CB8AC3E}">
        <p14:creationId xmlns:p14="http://schemas.microsoft.com/office/powerpoint/2010/main" val="2463347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D2A2E-3349-4CBF-D545-E27986D8960F}"/>
              </a:ext>
            </a:extLst>
          </p:cNvPr>
          <p:cNvSpPr/>
          <p:nvPr/>
        </p:nvSpPr>
        <p:spPr>
          <a:xfrm>
            <a:off x="3890029" y="111594"/>
            <a:ext cx="353975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Prediction</a:t>
            </a:r>
          </a:p>
        </p:txBody>
      </p:sp>
      <p:pic>
        <p:nvPicPr>
          <p:cNvPr id="4" name="Picture 3">
            <a:extLst>
              <a:ext uri="{FF2B5EF4-FFF2-40B4-BE49-F238E27FC236}">
                <a16:creationId xmlns:a16="http://schemas.microsoft.com/office/drawing/2014/main" id="{9125C547-1009-AC5E-E380-702B8AEAEE62}"/>
              </a:ext>
            </a:extLst>
          </p:cNvPr>
          <p:cNvPicPr>
            <a:picLocks noChangeAspect="1"/>
          </p:cNvPicPr>
          <p:nvPr/>
        </p:nvPicPr>
        <p:blipFill>
          <a:blip r:embed="rId3"/>
          <a:stretch>
            <a:fillRect/>
          </a:stretch>
        </p:blipFill>
        <p:spPr>
          <a:xfrm>
            <a:off x="0" y="1147862"/>
            <a:ext cx="6511730" cy="4422944"/>
          </a:xfrm>
          <a:prstGeom prst="rect">
            <a:avLst/>
          </a:prstGeom>
        </p:spPr>
      </p:pic>
      <p:pic>
        <p:nvPicPr>
          <p:cNvPr id="25604" name="Picture 4">
            <a:extLst>
              <a:ext uri="{FF2B5EF4-FFF2-40B4-BE49-F238E27FC236}">
                <a16:creationId xmlns:a16="http://schemas.microsoft.com/office/drawing/2014/main" id="{0E4029D6-70E2-8CBA-4B9E-E35BDEAC3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154" y="1147862"/>
            <a:ext cx="5509846" cy="4791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EC772D-AA24-30C0-9FA0-3ECEFC5D6418}"/>
              </a:ext>
            </a:extLst>
          </p:cNvPr>
          <p:cNvSpPr txBox="1"/>
          <p:nvPr/>
        </p:nvSpPr>
        <p:spPr>
          <a:xfrm>
            <a:off x="590843" y="5967072"/>
            <a:ext cx="10803988" cy="923330"/>
          </a:xfrm>
          <a:prstGeom prst="rect">
            <a:avLst/>
          </a:prstGeom>
          <a:noFill/>
        </p:spPr>
        <p:txBody>
          <a:bodyPr wrap="square" rtlCol="0">
            <a:spAutoFit/>
          </a:bodyPr>
          <a:lstStyle/>
          <a:p>
            <a:r>
              <a:rPr lang="en-IN" dirty="0">
                <a:solidFill>
                  <a:schemeClr val="bg1"/>
                </a:solidFill>
                <a:latin typeface="Bahnschrift SemiBold" panose="020B0502040204020203" pitchFamily="34" charset="0"/>
              </a:rPr>
              <a:t>Using the Regression Model, we predicted the Price based on the analysis of various features and using the Machine Learning model. In the above chart we see the straight line is actual value and triangle shape is the predicted value.</a:t>
            </a:r>
          </a:p>
        </p:txBody>
      </p:sp>
    </p:spTree>
    <p:extLst>
      <p:ext uri="{BB962C8B-B14F-4D97-AF65-F5344CB8AC3E}">
        <p14:creationId xmlns:p14="http://schemas.microsoft.com/office/powerpoint/2010/main" val="7047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402C7-F3D1-9811-005C-1F86A2AEFE8C}"/>
              </a:ext>
            </a:extLst>
          </p:cNvPr>
          <p:cNvSpPr/>
          <p:nvPr/>
        </p:nvSpPr>
        <p:spPr>
          <a:xfrm>
            <a:off x="3770438" y="280406"/>
            <a:ext cx="3666389" cy="1015663"/>
          </a:xfrm>
          <a:prstGeom prst="rect">
            <a:avLst/>
          </a:prstGeom>
          <a:noFill/>
        </p:spPr>
        <p:txBody>
          <a:bodyPr wrap="none" lIns="91440" tIns="45720" rIns="91440" bIns="45720">
            <a:spAutoFit/>
          </a:bodyPr>
          <a:lstStyle/>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p>
        </p:txBody>
      </p:sp>
      <p:sp>
        <p:nvSpPr>
          <p:cNvPr id="4" name="TextBox 3">
            <a:extLst>
              <a:ext uri="{FF2B5EF4-FFF2-40B4-BE49-F238E27FC236}">
                <a16:creationId xmlns:a16="http://schemas.microsoft.com/office/drawing/2014/main" id="{B98A9BC0-50CD-06B0-0009-245CD5BCC411}"/>
              </a:ext>
            </a:extLst>
          </p:cNvPr>
          <p:cNvSpPr txBox="1"/>
          <p:nvPr/>
        </p:nvSpPr>
        <p:spPr>
          <a:xfrm>
            <a:off x="815926" y="1661829"/>
            <a:ext cx="9945859"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main aim of the flight price case study is to used Machine Learning Algorithm and predict the price of Flight based on features available in dataset.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First I have collect the data from yatra.com website using the web scraping tool selenium and fetch all the features and price of flight.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Then I have done the data cleaning, data pre-processing, Data Visualization. Checked the Outliers, Skewness. Removed the skewness using Power Transformer method.</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Used various machine learning algorithm and predicted the flight price.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This will help the buyer to decide at what time the flight price is less, which airline gives a moderate flight price, which airline take maximum time to reach the destination. Based on the analysis one can decide whether to buy the flight ticket or not.</a:t>
            </a:r>
          </a:p>
        </p:txBody>
      </p:sp>
    </p:spTree>
    <p:extLst>
      <p:ext uri="{BB962C8B-B14F-4D97-AF65-F5344CB8AC3E}">
        <p14:creationId xmlns:p14="http://schemas.microsoft.com/office/powerpoint/2010/main" val="4242062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B114C-2F30-85F4-556F-B34D54BA7766}"/>
              </a:ext>
            </a:extLst>
          </p:cNvPr>
          <p:cNvSpPr/>
          <p:nvPr/>
        </p:nvSpPr>
        <p:spPr>
          <a:xfrm>
            <a:off x="3657672" y="1940394"/>
            <a:ext cx="4876656" cy="1862048"/>
          </a:xfrm>
          <a:prstGeom prst="rect">
            <a:avLst/>
          </a:prstGeom>
          <a:noFill/>
        </p:spPr>
        <p:txBody>
          <a:bodyPr wrap="none" lIns="91440" tIns="45720" rIns="91440" bIns="45720">
            <a:spAutoFit/>
          </a:bodyPr>
          <a:lstStyle/>
          <a:p>
            <a:pPr algn="ctr"/>
            <a:r>
              <a:rPr 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ench Script MT" panose="03020402040607040605" pitchFamily="66" charset="0"/>
              </a:rPr>
              <a:t>Thank you</a:t>
            </a:r>
          </a:p>
        </p:txBody>
      </p:sp>
    </p:spTree>
    <p:extLst>
      <p:ext uri="{BB962C8B-B14F-4D97-AF65-F5344CB8AC3E}">
        <p14:creationId xmlns:p14="http://schemas.microsoft.com/office/powerpoint/2010/main" val="1420286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5765A8-078E-CBC5-1F01-BF215518F8C6}"/>
              </a:ext>
            </a:extLst>
          </p:cNvPr>
          <p:cNvSpPr txBox="1"/>
          <p:nvPr/>
        </p:nvSpPr>
        <p:spPr>
          <a:xfrm>
            <a:off x="3571460" y="503583"/>
            <a:ext cx="5049079" cy="46166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IN" sz="2400" b="1" i="1" u="sng" dirty="0">
                <a:solidFill>
                  <a:schemeClr val="tx2">
                    <a:lumMod val="75000"/>
                  </a:schemeClr>
                </a:solidFill>
                <a:latin typeface="Arial Black" panose="020B0A04020102020204" pitchFamily="34" charset="0"/>
              </a:rPr>
              <a:t>PROBLEM STATEMENT</a:t>
            </a:r>
          </a:p>
        </p:txBody>
      </p:sp>
      <p:sp>
        <p:nvSpPr>
          <p:cNvPr id="4" name="TextBox 3">
            <a:extLst>
              <a:ext uri="{FF2B5EF4-FFF2-40B4-BE49-F238E27FC236}">
                <a16:creationId xmlns:a16="http://schemas.microsoft.com/office/drawing/2014/main" id="{47B9817D-2622-5145-272C-5F2D30BD95B7}"/>
              </a:ext>
            </a:extLst>
          </p:cNvPr>
          <p:cNvSpPr txBox="1"/>
          <p:nvPr/>
        </p:nvSpPr>
        <p:spPr>
          <a:xfrm>
            <a:off x="1285460" y="1083776"/>
            <a:ext cx="9541565" cy="5232202"/>
          </a:xfrm>
          <a:prstGeom prst="rect">
            <a:avLst/>
          </a:prstGeom>
          <a:noFill/>
        </p:spPr>
        <p:txBody>
          <a:bodyPr wrap="square">
            <a:spAutoFit/>
          </a:bodyPr>
          <a:lstStyle/>
          <a:p>
            <a:pPr algn="l"/>
            <a:endParaRPr lang="en-IN" sz="2000" b="0" i="0" u="none" strike="noStrike" baseline="0" dirty="0">
              <a:solidFill>
                <a:srgbClr val="000000"/>
              </a:solidFill>
              <a:latin typeface="Arial" panose="020B0604020202020204" pitchFamily="34" charset="0"/>
            </a:endParaRPr>
          </a:p>
          <a:p>
            <a:r>
              <a:rPr lang="en-IN" sz="2400" b="0" i="0" u="none" strike="noStrike" baseline="0" dirty="0">
                <a:solidFill>
                  <a:srgbClr val="000000"/>
                </a:solidFill>
                <a:latin typeface="Arial" panose="020B0604020202020204" pitchFamily="34" charset="0"/>
              </a:rPr>
              <a:t>    </a:t>
            </a:r>
            <a:r>
              <a:rPr lang="en-IN" sz="2000" b="0" i="0" u="none" strike="noStrike" baseline="0" dirty="0">
                <a:latin typeface="Arial" panose="020B0604020202020204" pitchFamily="34" charset="0"/>
              </a:rPr>
              <a:t>Anyone who has booked a flight ticket knows how unexpectedly the prices vary. The cheapest available ticket on a given flight gets more and less expensive over time. This usually happens as an attempt to maximize revenue based on - </a:t>
            </a:r>
          </a:p>
          <a:p>
            <a:r>
              <a:rPr lang="en-IN" sz="2000" b="0" i="0" u="none" strike="noStrike" baseline="0" dirty="0">
                <a:latin typeface="Arial" panose="020B0604020202020204" pitchFamily="34" charset="0"/>
              </a:rPr>
              <a:t>1. Time of purchase patterns (making sure last-minute purchases are expensive) </a:t>
            </a:r>
          </a:p>
          <a:p>
            <a:r>
              <a:rPr lang="en-IN" sz="2000" b="0" i="0" u="none" strike="noStrike" baseline="0" dirty="0">
                <a:latin typeface="Arial" panose="020B0604020202020204" pitchFamily="34" charset="0"/>
              </a:rPr>
              <a:t>2. Keeping the flight as full as they want it (raising prices on a flight which is filling up in order to reduce sales and hold back inventory for those expensive last-minute expensive purchases) </a:t>
            </a:r>
          </a:p>
          <a:p>
            <a:endParaRPr lang="en-IN" dirty="0">
              <a:latin typeface="Arial" panose="020B0604020202020204" pitchFamily="34" charset="0"/>
            </a:endParaRPr>
          </a:p>
          <a:p>
            <a:r>
              <a:rPr lang="en-IN" sz="2400" b="0" i="0" u="sng" strike="noStrike" baseline="0" dirty="0">
                <a:solidFill>
                  <a:srgbClr val="FFC000"/>
                </a:solidFill>
                <a:latin typeface="Arial" panose="020B0604020202020204" pitchFamily="34" charset="0"/>
              </a:rPr>
              <a:t>Business Goal:</a:t>
            </a:r>
          </a:p>
          <a:p>
            <a:r>
              <a:rPr lang="en-IN" sz="2400" dirty="0">
                <a:solidFill>
                  <a:srgbClr val="FFC000"/>
                </a:solidFill>
                <a:latin typeface="Arial" panose="020B0604020202020204" pitchFamily="34" charset="0"/>
              </a:rPr>
              <a:t>      </a:t>
            </a:r>
            <a:r>
              <a:rPr lang="en-IN" sz="2000" dirty="0">
                <a:latin typeface="Arial" panose="020B0604020202020204" pitchFamily="34" charset="0"/>
              </a:rPr>
              <a:t>The main aim of this project is to predict the flight price based on the analysis of various features. How flight price vary from distance, time it differ from usual flight price. We have to build a machine learning model to predict the flight price. This will help the buyer to decide whether to buy the ticket for flight or not. At which time flight price will reduce. So, that buyer can buy the ticket at the cheaper rate.</a:t>
            </a:r>
            <a:endParaRPr lang="en-IN" sz="2000" b="0" i="0" strike="noStrike" baseline="0" dirty="0">
              <a:solidFill>
                <a:srgbClr val="FFC000"/>
              </a:solidFill>
              <a:latin typeface="Arial" panose="020B0604020202020204" pitchFamily="34" charset="0"/>
            </a:endParaRPr>
          </a:p>
          <a:p>
            <a:endParaRPr lang="en-IN" sz="2400" b="0" i="0" u="sng" strike="noStrike" baseline="0" dirty="0">
              <a:solidFill>
                <a:srgbClr val="FFC000"/>
              </a:solidFill>
              <a:latin typeface="Arial" panose="020B0604020202020204" pitchFamily="34" charset="0"/>
            </a:endParaRPr>
          </a:p>
        </p:txBody>
      </p:sp>
    </p:spTree>
    <p:extLst>
      <p:ext uri="{BB962C8B-B14F-4D97-AF65-F5344CB8AC3E}">
        <p14:creationId xmlns:p14="http://schemas.microsoft.com/office/powerpoint/2010/main" val="34367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461B5A-BDEC-8B21-799A-F0FE4C33DF9B}"/>
              </a:ext>
            </a:extLst>
          </p:cNvPr>
          <p:cNvSpPr txBox="1"/>
          <p:nvPr/>
        </p:nvSpPr>
        <p:spPr>
          <a:xfrm>
            <a:off x="3300892" y="596348"/>
            <a:ext cx="5134099" cy="584775"/>
          </a:xfrm>
          <a:prstGeom prst="rect">
            <a:avLst/>
          </a:prstGeom>
          <a:noFill/>
          <a:effectLst>
            <a:reflection blurRad="6350" stA="50000" endA="300" endPos="55500" dist="50800" dir="5400000" sy="-100000" algn="bl" rotWithShape="0"/>
          </a:effectLst>
        </p:spPr>
        <p:txBody>
          <a:bodyPr wrap="none" rtlCol="0">
            <a:spAutoFit/>
          </a:bodyPr>
          <a:lstStyle/>
          <a:p>
            <a:pPr algn="ctr"/>
            <a:r>
              <a:rPr lang="en-IN" sz="3200" b="1" i="1" dirty="0">
                <a:solidFill>
                  <a:srgbClr val="FF0000"/>
                </a:solidFill>
                <a:latin typeface="Franklin Gothic Medium" panose="020B0603020102020204" pitchFamily="34" charset="0"/>
              </a:rPr>
              <a:t>PROBLEM UNDERSTANDING</a:t>
            </a:r>
          </a:p>
        </p:txBody>
      </p:sp>
      <p:pic>
        <p:nvPicPr>
          <p:cNvPr id="2050" name="Picture 2" descr="See the source image">
            <a:extLst>
              <a:ext uri="{FF2B5EF4-FFF2-40B4-BE49-F238E27FC236}">
                <a16:creationId xmlns:a16="http://schemas.microsoft.com/office/drawing/2014/main" id="{A10115E2-FFEB-7671-FDFC-FDF3891BB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485" y="1476448"/>
            <a:ext cx="4381455" cy="47852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A6EEE8-F507-1149-D3C0-5E74EA2046C5}"/>
              </a:ext>
            </a:extLst>
          </p:cNvPr>
          <p:cNvSpPr txBox="1"/>
          <p:nvPr/>
        </p:nvSpPr>
        <p:spPr>
          <a:xfrm>
            <a:off x="251720" y="1236734"/>
            <a:ext cx="7161954" cy="5324535"/>
          </a:xfrm>
          <a:prstGeom prst="rect">
            <a:avLst/>
          </a:prstGeom>
          <a:noFill/>
        </p:spPr>
        <p:txBody>
          <a:bodyPr wrap="square">
            <a:spAutoFit/>
          </a:bodyPr>
          <a:lstStyle/>
          <a:p>
            <a:r>
              <a:rPr lang="en-IN" sz="2000" b="0" i="0" dirty="0">
                <a:solidFill>
                  <a:srgbClr val="222222"/>
                </a:solidFill>
                <a:effectLst/>
                <a:latin typeface="Bahnschrift SemiBold" panose="020B0502040204020203" pitchFamily="34" charset="0"/>
              </a:rPr>
              <a:t>       In today’s world of globalization, people travel from one country to another for the purpose of business or leisure. High competition in this field has prompted airlines across the world to introduce </a:t>
            </a:r>
            <a:r>
              <a:rPr lang="en-IN" sz="2000" b="0" i="0" u="none" strike="noStrike" dirty="0">
                <a:solidFill>
                  <a:srgbClr val="4DB2EC"/>
                </a:solidFill>
                <a:effectLst/>
                <a:latin typeface="Bahnschrift SemiBold" panose="020B0502040204020203" pitchFamily="34" charset="0"/>
                <a:hlinkClick r:id="rId4"/>
              </a:rPr>
              <a:t>International flight deals</a:t>
            </a:r>
            <a:r>
              <a:rPr lang="en-IN" sz="2000" b="0" i="0" dirty="0">
                <a:solidFill>
                  <a:srgbClr val="222222"/>
                </a:solidFill>
                <a:effectLst/>
                <a:latin typeface="Bahnschrift SemiBold" panose="020B0502040204020203" pitchFamily="34" charset="0"/>
              </a:rPr>
              <a:t> to capture the large volume markets. </a:t>
            </a:r>
            <a:r>
              <a:rPr lang="en-IN" sz="2000" b="0" i="0" u="none" strike="noStrike" dirty="0">
                <a:solidFill>
                  <a:srgbClr val="4DB2EC"/>
                </a:solidFill>
                <a:effectLst/>
                <a:latin typeface="Bahnschrift SemiBold" panose="020B0502040204020203" pitchFamily="34" charset="0"/>
                <a:hlinkClick r:id="rId5"/>
              </a:rPr>
              <a:t>Cheap flight deals</a:t>
            </a:r>
            <a:r>
              <a:rPr lang="en-IN" sz="2000" b="0" i="0" dirty="0">
                <a:solidFill>
                  <a:srgbClr val="222222"/>
                </a:solidFill>
                <a:effectLst/>
                <a:latin typeface="Bahnschrift SemiBold" panose="020B0502040204020203" pitchFamily="34" charset="0"/>
              </a:rPr>
              <a:t> give travellers an opportunity to travel to places that otherwise were not excisable due to the high airline ticket prices. The biggest question that haunts many customers is how do airline prices fluctuate and how can one take advantage of the flight price fluctuation. </a:t>
            </a:r>
            <a:r>
              <a:rPr lang="en-IN" sz="2000" b="0" i="0" u="none" strike="noStrike" dirty="0">
                <a:solidFill>
                  <a:srgbClr val="4DB2EC"/>
                </a:solidFill>
                <a:effectLst/>
                <a:latin typeface="Bahnschrift SemiBold" panose="020B0502040204020203" pitchFamily="34" charset="0"/>
                <a:hlinkClick r:id="rId6"/>
              </a:rPr>
              <a:t>Flight price tracker</a:t>
            </a:r>
            <a:r>
              <a:rPr lang="en-IN" sz="2000" b="0" i="0" dirty="0">
                <a:solidFill>
                  <a:srgbClr val="222222"/>
                </a:solidFill>
                <a:effectLst/>
                <a:latin typeface="Bahnschrift SemiBold" panose="020B0502040204020203" pitchFamily="34" charset="0"/>
              </a:rPr>
              <a:t> is one of the best ways to track offers introduced by airlines.</a:t>
            </a:r>
          </a:p>
          <a:p>
            <a:r>
              <a:rPr lang="en-IN" sz="2000" dirty="0">
                <a:solidFill>
                  <a:srgbClr val="222222"/>
                </a:solidFill>
                <a:latin typeface="Bahnschrift SemiBold" panose="020B0502040204020203" pitchFamily="34" charset="0"/>
              </a:rPr>
              <a:t>   </a:t>
            </a:r>
            <a:r>
              <a:rPr lang="en-IN" sz="2000" b="0" i="0" dirty="0">
                <a:solidFill>
                  <a:srgbClr val="222222"/>
                </a:solidFill>
                <a:effectLst/>
                <a:latin typeface="Bahnschrift SemiBold" panose="020B0502040204020203" pitchFamily="34" charset="0"/>
              </a:rPr>
              <a:t>  Flight price fluctuation is based on market demand. The decision to travel to a destination depends on the ticket price of the airlines. The flight price fluctuation is determined by various factors such as demand and supply, season and so on, it is advised that the travellers swim against the tide to get good offers. </a:t>
            </a:r>
            <a:endParaRPr lang="en-IN" sz="2000" dirty="0">
              <a:latin typeface="Bahnschrift SemiBold" panose="020B0502040204020203" pitchFamily="34" charset="0"/>
            </a:endParaRPr>
          </a:p>
        </p:txBody>
      </p:sp>
    </p:spTree>
    <p:extLst>
      <p:ext uri="{BB962C8B-B14F-4D97-AF65-F5344CB8AC3E}">
        <p14:creationId xmlns:p14="http://schemas.microsoft.com/office/powerpoint/2010/main" val="135109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FC98F-30B1-61B6-1AFA-9037A20D6778}"/>
              </a:ext>
            </a:extLst>
          </p:cNvPr>
          <p:cNvSpPr txBox="1"/>
          <p:nvPr/>
        </p:nvSpPr>
        <p:spPr>
          <a:xfrm>
            <a:off x="3323242" y="0"/>
            <a:ext cx="191741" cy="369332"/>
          </a:xfrm>
          <a:prstGeom prst="rect">
            <a:avLst/>
          </a:prstGeom>
          <a:noFill/>
        </p:spPr>
        <p:txBody>
          <a:bodyPr wrap="square" rtlCol="0">
            <a:spAutoFit/>
          </a:bodyPr>
          <a:lstStyle/>
          <a:p>
            <a:endParaRPr lang="en-IN" dirty="0"/>
          </a:p>
        </p:txBody>
      </p:sp>
      <p:pic>
        <p:nvPicPr>
          <p:cNvPr id="3" name="Picture 2" descr="See the source image">
            <a:extLst>
              <a:ext uri="{FF2B5EF4-FFF2-40B4-BE49-F238E27FC236}">
                <a16:creationId xmlns:a16="http://schemas.microsoft.com/office/drawing/2014/main" id="{AF203FB8-C8F7-6345-53FF-BFEF02601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4" y="0"/>
            <a:ext cx="122904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8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ext uri="{BEBA8EAE-BF5A-486C-A8C5-ECC9F3942E4B}">
                <a14:imgProps xmlns:a14="http://schemas.microsoft.com/office/drawing/2010/main">
                  <a14:imgLayer r:embed="rId3">
                    <a14:imgEffect>
                      <a14:artisticCutout/>
                    </a14:imgEffect>
                  </a14:imgLayer>
                </a14:imgProps>
              </a:ext>
            </a:extLst>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674085-B33C-9FD7-C188-5762C38F1E8D}"/>
              </a:ext>
            </a:extLst>
          </p:cNvPr>
          <p:cNvSpPr txBox="1"/>
          <p:nvPr/>
        </p:nvSpPr>
        <p:spPr>
          <a:xfrm>
            <a:off x="2053883" y="675249"/>
            <a:ext cx="6921304" cy="523220"/>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pPr algn="ctr"/>
            <a:r>
              <a:rPr lang="en-IN" sz="2800" b="1" i="1" dirty="0">
                <a:solidFill>
                  <a:srgbClr val="FF3399"/>
                </a:solidFill>
                <a:latin typeface="Georgia" panose="02040502050405020303" pitchFamily="18" charset="0"/>
              </a:rPr>
              <a:t>Benefits of Flight Price Prediction</a:t>
            </a:r>
          </a:p>
        </p:txBody>
      </p:sp>
      <p:sp>
        <p:nvSpPr>
          <p:cNvPr id="3" name="TextBox 2">
            <a:extLst>
              <a:ext uri="{FF2B5EF4-FFF2-40B4-BE49-F238E27FC236}">
                <a16:creationId xmlns:a16="http://schemas.microsoft.com/office/drawing/2014/main" id="{D4751FD9-2B60-78B6-2003-F748DCD38B7F}"/>
              </a:ext>
            </a:extLst>
          </p:cNvPr>
          <p:cNvSpPr txBox="1"/>
          <p:nvPr/>
        </p:nvSpPr>
        <p:spPr>
          <a:xfrm>
            <a:off x="940700" y="1198469"/>
            <a:ext cx="10668203" cy="5632311"/>
          </a:xfrm>
          <a:prstGeom prst="rect">
            <a:avLst/>
          </a:prstGeom>
          <a:noFill/>
        </p:spPr>
        <p:txBody>
          <a:bodyPr wrap="square" rtlCol="0">
            <a:spAutoFit/>
          </a:bodyPr>
          <a:lstStyle/>
          <a:p>
            <a:pPr marL="285750" indent="-285750" algn="l" fontAlgn="base">
              <a:buFont typeface="Wingdings" panose="05000000000000000000" pitchFamily="2" charset="2"/>
              <a:buChar char="q"/>
            </a:pPr>
            <a:r>
              <a:rPr lang="en-IN" sz="2000" b="0" i="0" dirty="0">
                <a:effectLst/>
                <a:latin typeface="Bahnschrift SemiBold" panose="020B0502040204020203" pitchFamily="34" charset="0"/>
              </a:rPr>
              <a:t>Traveller get the fare prediction handy using which it’s easy to decide the airlines.</a:t>
            </a:r>
          </a:p>
          <a:p>
            <a:pPr algn="l" fontAlgn="base"/>
            <a:endParaRPr lang="en-IN" sz="2000" b="0" i="0" dirty="0">
              <a:effectLst/>
              <a:latin typeface="Bahnschrift SemiBold" panose="020B0502040204020203" pitchFamily="34" charset="0"/>
            </a:endParaRPr>
          </a:p>
          <a:p>
            <a:pPr marL="285750" indent="-285750" algn="l" fontAlgn="base">
              <a:buFont typeface="Wingdings" panose="05000000000000000000" pitchFamily="2" charset="2"/>
              <a:buChar char="q"/>
            </a:pPr>
            <a:r>
              <a:rPr lang="en-IN" sz="2000" b="0" i="0" dirty="0">
                <a:effectLst/>
                <a:latin typeface="Bahnschrift SemiBold" panose="020B0502040204020203" pitchFamily="34" charset="0"/>
              </a:rPr>
              <a:t>Saves time in searching / deciding for airlines.</a:t>
            </a:r>
          </a:p>
          <a:p>
            <a:pPr algn="l" fontAlgn="base"/>
            <a:endParaRPr lang="en-IN" sz="2000" b="0" i="0" dirty="0">
              <a:effectLst/>
              <a:latin typeface="Bahnschrift SemiBold" panose="020B0502040204020203" pitchFamily="34" charset="0"/>
            </a:endParaRPr>
          </a:p>
          <a:p>
            <a:pPr marL="285750" indent="-285750" algn="l" fontAlgn="base">
              <a:buFont typeface="Wingdings" panose="05000000000000000000" pitchFamily="2" charset="2"/>
              <a:buChar char="q"/>
            </a:pPr>
            <a:r>
              <a:rPr lang="en-IN" sz="2000" dirty="0">
                <a:latin typeface="Bahnschrift SemiBold" panose="020B0502040204020203" pitchFamily="34" charset="0"/>
              </a:rPr>
              <a:t> </a:t>
            </a:r>
            <a:r>
              <a:rPr lang="en-IN" sz="2000" b="0" i="0" dirty="0">
                <a:effectLst/>
                <a:latin typeface="Bahnschrift SemiBold" panose="020B0502040204020203" pitchFamily="34" charset="0"/>
              </a:rPr>
              <a:t>User can login with valid credentials in order to access the web application. A traveller can access this module to get the future price prediction of individual airlines. The prediction will help a traveller to decide a specific airline as per his/her budget. Single entries of current or previous data can be made.</a:t>
            </a:r>
          </a:p>
          <a:p>
            <a:pPr algn="l" fontAlgn="base"/>
            <a:endParaRPr lang="en-IN" sz="2000" b="0" i="0" dirty="0">
              <a:effectLst/>
              <a:latin typeface="Bahnschrift SemiBold" panose="020B0502040204020203" pitchFamily="34" charset="0"/>
            </a:endParaRPr>
          </a:p>
          <a:p>
            <a:pPr marL="285750" indent="-285750" algn="l" fontAlgn="base">
              <a:buFont typeface="Wingdings" panose="05000000000000000000" pitchFamily="2" charset="2"/>
              <a:buChar char="q"/>
            </a:pPr>
            <a:r>
              <a:rPr lang="en-IN" sz="2000" dirty="0">
                <a:latin typeface="Bahnschrift SemiBold" panose="020B0502040204020203" pitchFamily="34" charset="0"/>
              </a:rPr>
              <a:t>A passenger side predictor proposed by a OTA suggest the best time to buy a ticket so the traveller can make informed decision. Carriers on their end, try to find the optimal price they should set to maximize revenue while remaining competitive.</a:t>
            </a:r>
          </a:p>
          <a:p>
            <a:pPr algn="l" fontAlgn="base"/>
            <a:endParaRPr lang="en-IN" sz="2000" b="0" i="0" dirty="0">
              <a:effectLst/>
              <a:latin typeface="Bahnschrift SemiBold" panose="020B0502040204020203" pitchFamily="34" charset="0"/>
            </a:endParaRPr>
          </a:p>
          <a:p>
            <a:pPr marL="342900" indent="-342900" algn="l" fontAlgn="base">
              <a:buFont typeface="Wingdings" panose="05000000000000000000" pitchFamily="2" charset="2"/>
              <a:buChar char="q"/>
            </a:pPr>
            <a:r>
              <a:rPr lang="en-IN" sz="2000" b="0" i="0" dirty="0">
                <a:effectLst/>
                <a:latin typeface="Bahnschrift SemiBold" panose="020B0502040204020203" pitchFamily="34" charset="0"/>
              </a:rPr>
              <a:t>Flight price fluctuation is based on market demand. The decision to travel to a destination depends on the ticket price of the airlines. The flight price fluctuation is determined by various factors such as demand and supply, season and so on, it is advised that the travellers swim against the tide to get good offers. </a:t>
            </a:r>
            <a:endParaRPr lang="en-IN" sz="2000" dirty="0">
              <a:latin typeface="Bahnschrift SemiBold" panose="020B0502040204020203" pitchFamily="34" charset="0"/>
            </a:endParaRPr>
          </a:p>
          <a:p>
            <a:pPr algn="l" fontAlgn="base"/>
            <a:endParaRPr lang="en-IN" sz="2000" b="0" i="0" dirty="0">
              <a:effectLst/>
              <a:latin typeface="Bahnschrift SemiBold" panose="020B0502040204020203" pitchFamily="34" charset="0"/>
            </a:endParaRPr>
          </a:p>
        </p:txBody>
      </p:sp>
    </p:spTree>
    <p:extLst>
      <p:ext uri="{BB962C8B-B14F-4D97-AF65-F5344CB8AC3E}">
        <p14:creationId xmlns:p14="http://schemas.microsoft.com/office/powerpoint/2010/main" val="3602787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6E81B3-D078-4B47-040A-6EA3DA45C7A9}"/>
              </a:ext>
            </a:extLst>
          </p:cNvPr>
          <p:cNvSpPr/>
          <p:nvPr/>
        </p:nvSpPr>
        <p:spPr>
          <a:xfrm>
            <a:off x="2218848" y="303648"/>
            <a:ext cx="7754303"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ranklin Gothic Medium" panose="020B0603020102020204" pitchFamily="34" charset="0"/>
              </a:rPr>
              <a:t>Exploratory Data Analysis</a:t>
            </a:r>
            <a:endParaRPr lang="en-I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TextBox 4">
            <a:extLst>
              <a:ext uri="{FF2B5EF4-FFF2-40B4-BE49-F238E27FC236}">
                <a16:creationId xmlns:a16="http://schemas.microsoft.com/office/drawing/2014/main" id="{63649096-9459-595E-B6D4-A28AF9A07760}"/>
              </a:ext>
            </a:extLst>
          </p:cNvPr>
          <p:cNvSpPr txBox="1"/>
          <p:nvPr/>
        </p:nvSpPr>
        <p:spPr>
          <a:xfrm>
            <a:off x="821635" y="1404731"/>
            <a:ext cx="10933043" cy="5601533"/>
          </a:xfrm>
          <a:prstGeom prst="rect">
            <a:avLst/>
          </a:prstGeom>
          <a:noFill/>
        </p:spPr>
        <p:txBody>
          <a:bodyPr wrap="square" rtlCol="0">
            <a:spAutoFit/>
          </a:bodyPr>
          <a:lstStyle/>
          <a:p>
            <a:pPr marL="285750" indent="-285750">
              <a:buFont typeface="Wingdings" panose="05000000000000000000" pitchFamily="2" charset="2"/>
              <a:buChar char="v"/>
            </a:pPr>
            <a:r>
              <a:rPr lang="en-IN" sz="2000" dirty="0"/>
              <a:t> Imported the necessary libraries and loaded the data set which we have scrapped the data from Yatra website.</a:t>
            </a:r>
          </a:p>
          <a:p>
            <a:pPr marL="285750" indent="-285750">
              <a:buFont typeface="Wingdings" panose="05000000000000000000" pitchFamily="2" charset="2"/>
              <a:buChar char="v"/>
            </a:pPr>
            <a:r>
              <a:rPr lang="en-IN" sz="2000" dirty="0"/>
              <a:t>Checked the shape, info, data types, statistical summary of data, count of value.</a:t>
            </a:r>
          </a:p>
          <a:p>
            <a:pPr marL="285750" indent="-285750">
              <a:buFont typeface="Wingdings" panose="05000000000000000000" pitchFamily="2" charset="2"/>
              <a:buChar char="v"/>
            </a:pPr>
            <a:r>
              <a:rPr lang="en-IN" sz="2000" dirty="0"/>
              <a:t>We have extracted the hour and minutes from Departure, Arrival and Duration. Make the datatype to datetime.</a:t>
            </a:r>
          </a:p>
          <a:p>
            <a:pPr marL="285750" indent="-285750">
              <a:buFont typeface="Wingdings" panose="05000000000000000000" pitchFamily="2" charset="2"/>
              <a:buChar char="v"/>
            </a:pPr>
            <a:r>
              <a:rPr lang="en-IN" sz="2000" dirty="0"/>
              <a:t>We checked the null value, there is no null value present in the data.</a:t>
            </a:r>
          </a:p>
          <a:p>
            <a:pPr marL="285750" indent="-285750">
              <a:buFont typeface="Wingdings" panose="05000000000000000000" pitchFamily="2" charset="2"/>
              <a:buChar char="v"/>
            </a:pPr>
            <a:r>
              <a:rPr lang="en-IN" sz="2000" dirty="0"/>
              <a:t> Our target value is price, we replace the string ‘,’ with empty space and make the data type as float.</a:t>
            </a:r>
          </a:p>
          <a:p>
            <a:pPr marL="285750" indent="-285750">
              <a:buFont typeface="Wingdings" panose="05000000000000000000" pitchFamily="2" charset="2"/>
              <a:buChar char="v"/>
            </a:pPr>
            <a:r>
              <a:rPr lang="en-IN" sz="2000" dirty="0"/>
              <a:t>We have  checked any empty space present in data, there is no empty space.</a:t>
            </a:r>
          </a:p>
          <a:p>
            <a:pPr marL="285750" indent="-285750">
              <a:buFont typeface="Wingdings" panose="05000000000000000000" pitchFamily="2" charset="2"/>
              <a:buChar char="v"/>
            </a:pPr>
            <a:r>
              <a:rPr lang="en-IN" sz="2000" dirty="0"/>
              <a:t>Visualized the data using various plot. Box plot, distribution plot, scatterplot, </a:t>
            </a:r>
            <a:r>
              <a:rPr lang="en-IN" sz="2000" dirty="0" err="1"/>
              <a:t>stripplot</a:t>
            </a:r>
            <a:r>
              <a:rPr lang="en-IN" sz="2000" dirty="0"/>
              <a:t>, </a:t>
            </a:r>
            <a:r>
              <a:rPr lang="en-IN" sz="2000" dirty="0" err="1"/>
              <a:t>violinplot</a:t>
            </a:r>
            <a:r>
              <a:rPr lang="en-IN" sz="2000" dirty="0"/>
              <a:t>, </a:t>
            </a:r>
            <a:r>
              <a:rPr lang="en-IN" sz="2000" dirty="0" err="1"/>
              <a:t>lineplot</a:t>
            </a:r>
            <a:r>
              <a:rPr lang="en-IN" sz="2000" dirty="0"/>
              <a:t> to analysis the data.</a:t>
            </a:r>
          </a:p>
          <a:p>
            <a:pPr marL="285750" indent="-285750">
              <a:buFont typeface="Wingdings" panose="05000000000000000000" pitchFamily="2" charset="2"/>
              <a:buChar char="v"/>
            </a:pPr>
            <a:r>
              <a:rPr lang="en-IN" sz="2000" dirty="0"/>
              <a:t> Done the feature engineering, data </a:t>
            </a:r>
            <a:r>
              <a:rPr lang="en-IN" sz="2000" dirty="0" err="1"/>
              <a:t>preprocessing</a:t>
            </a:r>
            <a:r>
              <a:rPr lang="en-IN" sz="2000" dirty="0"/>
              <a:t> , data cleaning. </a:t>
            </a:r>
          </a:p>
          <a:p>
            <a:pPr marL="285750" indent="-285750">
              <a:buFont typeface="Wingdings" panose="05000000000000000000" pitchFamily="2" charset="2"/>
              <a:buChar char="v"/>
            </a:pPr>
            <a:r>
              <a:rPr lang="en-IN" sz="2000" dirty="0"/>
              <a:t>Checked the correlation of data and visualized it using heatmap.</a:t>
            </a:r>
          </a:p>
          <a:p>
            <a:pPr marL="285750" indent="-285750">
              <a:buFont typeface="Wingdings" panose="05000000000000000000" pitchFamily="2" charset="2"/>
              <a:buChar char="v"/>
            </a:pPr>
            <a:r>
              <a:rPr lang="en-IN" sz="2000" dirty="0"/>
              <a:t>Then we have separate the feature and target into x and y. Then we have build the machine learning model and make the flight price prediction.</a:t>
            </a:r>
          </a:p>
          <a:p>
            <a:endParaRPr lang="en-IN" sz="2000" dirty="0"/>
          </a:p>
          <a:p>
            <a:endParaRPr lang="en-IN" sz="2000" dirty="0"/>
          </a:p>
          <a:p>
            <a:pPr marL="285750" indent="-285750">
              <a:buFont typeface="Wingdings" panose="05000000000000000000" pitchFamily="2" charset="2"/>
              <a:buChar char="v"/>
            </a:pPr>
            <a:endParaRPr lang="en-IN" sz="2000" dirty="0"/>
          </a:p>
        </p:txBody>
      </p:sp>
    </p:spTree>
    <p:extLst>
      <p:ext uri="{BB962C8B-B14F-4D97-AF65-F5344CB8AC3E}">
        <p14:creationId xmlns:p14="http://schemas.microsoft.com/office/powerpoint/2010/main" val="247693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C023B-039A-85E7-10A1-0856ABC364B2}"/>
              </a:ext>
            </a:extLst>
          </p:cNvPr>
          <p:cNvSpPr/>
          <p:nvPr/>
        </p:nvSpPr>
        <p:spPr>
          <a:xfrm>
            <a:off x="1437513" y="277144"/>
            <a:ext cx="931697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Statistical Summary of Data</a:t>
            </a:r>
          </a:p>
        </p:txBody>
      </p:sp>
      <p:pic>
        <p:nvPicPr>
          <p:cNvPr id="4098" name="Picture 2">
            <a:extLst>
              <a:ext uri="{FF2B5EF4-FFF2-40B4-BE49-F238E27FC236}">
                <a16:creationId xmlns:a16="http://schemas.microsoft.com/office/drawing/2014/main" id="{DA091068-248E-6C11-1C07-DE92CB49E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82" y="1181100"/>
            <a:ext cx="7888384" cy="567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9BF78F-772A-2A2E-692D-95E6CF4B00D2}"/>
              </a:ext>
            </a:extLst>
          </p:cNvPr>
          <p:cNvSpPr txBox="1"/>
          <p:nvPr/>
        </p:nvSpPr>
        <p:spPr>
          <a:xfrm>
            <a:off x="8342142" y="2377440"/>
            <a:ext cx="3685735" cy="3170099"/>
          </a:xfrm>
          <a:prstGeom prst="rect">
            <a:avLst/>
          </a:prstGeom>
          <a:noFill/>
        </p:spPr>
        <p:txBody>
          <a:bodyPr wrap="square" rtlCol="0">
            <a:spAutoFit/>
          </a:bodyPr>
          <a:lstStyle/>
          <a:p>
            <a:r>
              <a:rPr lang="en-IN" sz="2000" dirty="0">
                <a:solidFill>
                  <a:schemeClr val="bg1"/>
                </a:solidFill>
                <a:latin typeface="Franklin Gothic Medium" panose="020B0603020102020204" pitchFamily="34" charset="0"/>
              </a:rPr>
              <a:t>In the statistical summary of data, we see the count 2700 in all columns that means there is no null value present.</a:t>
            </a:r>
          </a:p>
          <a:p>
            <a:r>
              <a:rPr lang="en-IN" sz="2000" dirty="0">
                <a:solidFill>
                  <a:schemeClr val="bg1"/>
                </a:solidFill>
                <a:latin typeface="Franklin Gothic Medium" panose="020B0603020102020204" pitchFamily="34" charset="0"/>
              </a:rPr>
              <a:t>We see the Mean, standard deviation, min, max value, median, 25</a:t>
            </a:r>
            <a:r>
              <a:rPr lang="en-IN" sz="2000" baseline="30000" dirty="0">
                <a:solidFill>
                  <a:schemeClr val="bg1"/>
                </a:solidFill>
                <a:latin typeface="Franklin Gothic Medium" panose="020B0603020102020204" pitchFamily="34" charset="0"/>
              </a:rPr>
              <a:t>th</a:t>
            </a:r>
            <a:r>
              <a:rPr lang="en-IN" sz="2000" dirty="0">
                <a:solidFill>
                  <a:schemeClr val="bg1"/>
                </a:solidFill>
                <a:latin typeface="Franklin Gothic Medium" panose="020B0603020102020204" pitchFamily="34" charset="0"/>
              </a:rPr>
              <a:t>,75</a:t>
            </a:r>
            <a:r>
              <a:rPr lang="en-IN" sz="2000" baseline="30000" dirty="0">
                <a:solidFill>
                  <a:schemeClr val="bg1"/>
                </a:solidFill>
                <a:latin typeface="Franklin Gothic Medium" panose="020B0603020102020204" pitchFamily="34" charset="0"/>
              </a:rPr>
              <a:t>th</a:t>
            </a:r>
            <a:r>
              <a:rPr lang="en-IN" sz="2000" dirty="0">
                <a:solidFill>
                  <a:schemeClr val="bg1"/>
                </a:solidFill>
                <a:latin typeface="Franklin Gothic Medium" panose="020B0603020102020204" pitchFamily="34" charset="0"/>
              </a:rPr>
              <a:t> Quartile of all features in the dataset.</a:t>
            </a:r>
          </a:p>
          <a:p>
            <a:r>
              <a:rPr lang="en-IN" sz="2000" dirty="0">
                <a:solidFill>
                  <a:schemeClr val="bg1"/>
                </a:solidFill>
                <a:latin typeface="Franklin Gothic Medium" panose="020B0603020102020204" pitchFamily="34" charset="0"/>
              </a:rPr>
              <a:t>We see that Mean is greater than median..</a:t>
            </a:r>
          </a:p>
        </p:txBody>
      </p:sp>
    </p:spTree>
    <p:extLst>
      <p:ext uri="{BB962C8B-B14F-4D97-AF65-F5344CB8AC3E}">
        <p14:creationId xmlns:p14="http://schemas.microsoft.com/office/powerpoint/2010/main" val="3522272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Mesh">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Damask">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4.xml><?xml version="1.0" encoding="utf-8"?>
<a:theme xmlns:a="http://schemas.openxmlformats.org/drawingml/2006/main" name="1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5.xml><?xml version="1.0" encoding="utf-8"?>
<a:theme xmlns:a="http://schemas.openxmlformats.org/drawingml/2006/main" name="2_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8.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TM03457485[[fn=Mesh]]</Template>
  <TotalTime>220</TotalTime>
  <Words>2488</Words>
  <Application>Microsoft Office PowerPoint</Application>
  <PresentationFormat>Widescreen</PresentationFormat>
  <Paragraphs>167</Paragraphs>
  <Slides>39</Slides>
  <Notes>0</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39</vt:i4>
      </vt:variant>
    </vt:vector>
  </HeadingPairs>
  <TitlesOfParts>
    <vt:vector size="65" baseType="lpstr">
      <vt:lpstr>Arial</vt:lpstr>
      <vt:lpstr>Arial Black</vt:lpstr>
      <vt:lpstr>Bahnschrift SemiBold</vt:lpstr>
      <vt:lpstr>Bahnschrift SemiBold Condensed</vt:lpstr>
      <vt:lpstr>Bookman Old Style</vt:lpstr>
      <vt:lpstr>Calibri</vt:lpstr>
      <vt:lpstr>Calibri Light</vt:lpstr>
      <vt:lpstr>Century Gothic</vt:lpstr>
      <vt:lpstr>Corbel</vt:lpstr>
      <vt:lpstr>Franklin Gothic Medium</vt:lpstr>
      <vt:lpstr>French Script MT</vt:lpstr>
      <vt:lpstr>Georgia</vt:lpstr>
      <vt:lpstr>Roboto</vt:lpstr>
      <vt:lpstr>Rockwell</vt:lpstr>
      <vt:lpstr>Times New Roman</vt:lpstr>
      <vt:lpstr>Tw Cen MT</vt:lpstr>
      <vt:lpstr>Wingdings</vt:lpstr>
      <vt:lpstr>Wingdings 3</vt:lpstr>
      <vt:lpstr>Mesh</vt:lpstr>
      <vt:lpstr>Damask</vt:lpstr>
      <vt:lpstr>Depth</vt:lpstr>
      <vt:lpstr>1_Depth</vt:lpstr>
      <vt:lpstr>2_Depth</vt:lpstr>
      <vt:lpstr>Ion</vt:lpstr>
      <vt:lpstr>Celestial</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Aamina Ruvaida</dc:creator>
  <cp:lastModifiedBy>Aamina Ruvaida</cp:lastModifiedBy>
  <cp:revision>12</cp:revision>
  <dcterms:created xsi:type="dcterms:W3CDTF">2022-06-26T15:21:24Z</dcterms:created>
  <dcterms:modified xsi:type="dcterms:W3CDTF">2022-06-27T09:32:19Z</dcterms:modified>
</cp:coreProperties>
</file>